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9144000"/>
  <p:notesSz cx="6858000" cy="9144000"/>
  <p:embeddedFontLst>
    <p:embeddedFont>
      <p:font typeface="Old Standard TT"/>
      <p:regular r:id="rId34"/>
      <p:bold r:id="rId35"/>
      <p: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4412E23-573F-4C42-9E05-35ED21E884D2}">
  <a:tblStyle styleId="{A4412E23-573F-4C42-9E05-35ED21E884D2}" styleName="Table_0"/>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ldStandardTT-bold.fntdata"/><Relationship Id="rId12" Type="http://schemas.openxmlformats.org/officeDocument/2006/relationships/slide" Target="slides/slide7.xml"/><Relationship Id="rId34" Type="http://schemas.openxmlformats.org/officeDocument/2006/relationships/font" Target="fonts/OldStandardTT-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ldStandardT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B</a:t>
            </a:r>
          </a:p>
          <a:p>
            <a:pPr lvl="0">
              <a:spcBef>
                <a:spcPts val="0"/>
              </a:spcBef>
              <a:buClr>
                <a:schemeClr val="dk1"/>
              </a:buClr>
              <a:buSzPct val="100000"/>
              <a:buFont typeface="Arial"/>
              <a:buNone/>
            </a:pPr>
            <a:r>
              <a:rPr lang="en">
                <a:solidFill>
                  <a:schemeClr val="dk1"/>
                </a:solidFill>
              </a:rPr>
              <a:t>20689 orthologous genes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t>
            </a:r>
          </a:p>
          <a:p>
            <a:pPr lvl="0">
              <a:spcBef>
                <a:spcPts val="0"/>
              </a:spcBef>
              <a:buNone/>
            </a:pPr>
            <a:r>
              <a:rPr lang="en"/>
              <a:t>Differences due to: we used different genomes; we are not sure how they did the read count, we did word count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EC</a:t>
            </a:r>
          </a:p>
          <a:p>
            <a:pPr lvl="0">
              <a:spcBef>
                <a:spcPts val="0"/>
              </a:spcBef>
              <a:buNone/>
            </a:pPr>
            <a:r>
              <a:rPr lang="en"/>
              <a:t>Author method is less conservative and represents an older less </a:t>
            </a:r>
            <a:r>
              <a:rPr lang="en"/>
              <a:t>rigorous</a:t>
            </a:r>
            <a:r>
              <a:rPr lang="en"/>
              <a:t> method for defining DE genes.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EC</a:t>
            </a:r>
          </a:p>
          <a:p>
            <a:pPr lvl="0">
              <a:spcBef>
                <a:spcPts val="0"/>
              </a:spcBef>
              <a:buNone/>
            </a:pPr>
            <a:r>
              <a:rPr lang="en"/>
              <a:t>20689 orthologous genes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D</a:t>
            </a:r>
          </a:p>
          <a:p>
            <a:pPr lvl="0">
              <a:spcBef>
                <a:spcPts val="0"/>
              </a:spcBef>
              <a:buClr>
                <a:schemeClr val="dk1"/>
              </a:buClr>
              <a:buSzPct val="100000"/>
              <a:buFont typeface="Arial"/>
              <a:buNone/>
            </a:pPr>
            <a:r>
              <a:rPr lang="en"/>
              <a:t>Previous studies of variation in exon usage were conducted with microarrays limited to highly sequenced genomes, limited to small number of transcripts</a:t>
            </a:r>
          </a:p>
          <a:p>
            <a:pPr lvl="0">
              <a:spcBef>
                <a:spcPts val="0"/>
              </a:spcBef>
              <a:buClr>
                <a:schemeClr val="dk1"/>
              </a:buClr>
              <a:buSzPct val="100000"/>
              <a:buFont typeface="Arial"/>
              <a:buNone/>
            </a:pPr>
            <a:r>
              <a:rPr lang="en"/>
              <a:t>Little known about variation in exon usage and alternative splicing within or between species</a:t>
            </a:r>
          </a:p>
          <a:p>
            <a:pPr lvl="0">
              <a:spcBef>
                <a:spcPts val="0"/>
              </a:spcBef>
              <a:buClr>
                <a:schemeClr val="dk1"/>
              </a:buClr>
              <a:buSzPct val="100000"/>
              <a:buFont typeface="Arial"/>
              <a:buNone/>
            </a:pPr>
            <a:r>
              <a:t/>
            </a:r>
            <a:endParaRP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rtl="0">
              <a:lnSpc>
                <a:spcPct val="115000"/>
              </a:lnSpc>
              <a:spcBef>
                <a:spcPts val="0"/>
              </a:spcBef>
              <a:buClr>
                <a:schemeClr val="dk1"/>
              </a:buClr>
              <a:buSzPct val="100000"/>
            </a:pPr>
            <a:r>
              <a:rPr lang="en">
                <a:solidFill>
                  <a:schemeClr val="dk1"/>
                </a:solidFill>
                <a:latin typeface="Calibri"/>
                <a:ea typeface="Calibri"/>
                <a:cs typeface="Calibri"/>
                <a:sym typeface="Calibri"/>
              </a:rPr>
              <a:t>So quick review of important concepts.</a:t>
            </a:r>
          </a:p>
          <a:p>
            <a:pPr indent="-298450" lvl="0" marL="457200" rtl="0">
              <a:lnSpc>
                <a:spcPct val="115000"/>
              </a:lnSpc>
              <a:spcBef>
                <a:spcPts val="0"/>
              </a:spcBef>
              <a:buClr>
                <a:schemeClr val="dk1"/>
              </a:buClr>
              <a:buSzPct val="100000"/>
            </a:pPr>
            <a:r>
              <a:rPr lang="en">
                <a:solidFill>
                  <a:schemeClr val="dk1"/>
                </a:solidFill>
                <a:latin typeface="Calibri"/>
                <a:ea typeface="Calibri"/>
                <a:cs typeface="Calibri"/>
                <a:sym typeface="Calibri"/>
              </a:rPr>
              <a:t>We have a promoter region, where RNA pol II binds, and transcribes continuously, through the introns, exons, pass the 3' untranslated region, and continues for a bit before falling off</a:t>
            </a:r>
          </a:p>
          <a:p>
            <a:pPr indent="-298450" lvl="0" marL="457200" rtl="0">
              <a:lnSpc>
                <a:spcPct val="115000"/>
              </a:lnSpc>
              <a:spcBef>
                <a:spcPts val="0"/>
              </a:spcBef>
              <a:buClr>
                <a:schemeClr val="dk1"/>
              </a:buClr>
              <a:buSzPct val="100000"/>
            </a:pPr>
            <a:r>
              <a:rPr lang="en">
                <a:solidFill>
                  <a:schemeClr val="dk1"/>
                </a:solidFill>
                <a:latin typeface="Calibri"/>
                <a:ea typeface="Calibri"/>
                <a:cs typeface="Calibri"/>
                <a:sym typeface="Calibri"/>
              </a:rPr>
              <a:t>Now the pre-mRNA gets processed,  a necessary step is where the splicesome cuts out the introns, the intervening sequences. It gets instructions from the features in the introns that tell it where the intron stops and the next exon starts, and this is the idea behind alternative splicing.</a:t>
            </a:r>
          </a:p>
          <a:p>
            <a:pPr indent="-298450" lvl="0" marL="457200" rtl="0">
              <a:lnSpc>
                <a:spcPct val="115000"/>
              </a:lnSpc>
              <a:spcBef>
                <a:spcPts val="0"/>
              </a:spcBef>
              <a:buClr>
                <a:schemeClr val="dk1"/>
              </a:buClr>
              <a:buSzPct val="100000"/>
            </a:pPr>
            <a:r>
              <a:rPr lang="en">
                <a:solidFill>
                  <a:schemeClr val="dk1"/>
                </a:solidFill>
                <a:latin typeface="Calibri"/>
                <a:ea typeface="Calibri"/>
                <a:cs typeface="Calibri"/>
                <a:sym typeface="Calibri"/>
              </a:rPr>
              <a:t>Then to become a mature mRNA, the 5' cap on methionine is added, and poly A tail is retained.</a:t>
            </a:r>
          </a:p>
          <a:p>
            <a:pPr indent="-298450" lvl="0" marL="457200" rtl="0">
              <a:lnSpc>
                <a:spcPct val="115000"/>
              </a:lnSpc>
              <a:spcBef>
                <a:spcPts val="0"/>
              </a:spcBef>
              <a:buClr>
                <a:schemeClr val="dk1"/>
              </a:buClr>
              <a:buSzPct val="100000"/>
            </a:pPr>
            <a:r>
              <a:rPr lang="en">
                <a:solidFill>
                  <a:schemeClr val="dk1"/>
                </a:solidFill>
                <a:latin typeface="Calibri"/>
                <a:ea typeface="Calibri"/>
                <a:cs typeface="Calibri"/>
                <a:sym typeface="Calibri"/>
              </a:rPr>
              <a:t>So it is this mature mRNA that the RNA sequencing is indirectly trying to measure the abundance of. The instrumentation that we use today actually sequence this mature mRNA converted into cDNA, and we are not even sequencing the entire cDNA, just fragments of it, for example, the sequencing results or the reads from the files that the authors had was 35 bases long, sequenced from one side, which makes it single-end read.</a:t>
            </a:r>
          </a:p>
          <a:p>
            <a:pPr indent="-298450" lvl="0" marL="457200" rtl="0">
              <a:lnSpc>
                <a:spcPct val="115000"/>
              </a:lnSpc>
              <a:spcBef>
                <a:spcPts val="0"/>
              </a:spcBef>
              <a:buClr>
                <a:schemeClr val="dk1"/>
              </a:buClr>
              <a:buSzPct val="100000"/>
            </a:pPr>
            <a:r>
              <a:rPr lang="en">
                <a:solidFill>
                  <a:schemeClr val="dk1"/>
                </a:solidFill>
                <a:latin typeface="Calibri"/>
                <a:ea typeface="Calibri"/>
                <a:cs typeface="Calibri"/>
                <a:sym typeface="Calibri"/>
              </a:rPr>
              <a:t>Common analysis goals of RNA-seq: what people usually use it for:</a:t>
            </a:r>
          </a:p>
          <a:p>
            <a:pPr indent="-298450" lvl="1" marL="914400" rtl="0">
              <a:lnSpc>
                <a:spcPct val="115000"/>
              </a:lnSpc>
              <a:spcBef>
                <a:spcPts val="0"/>
              </a:spcBef>
              <a:buClr>
                <a:schemeClr val="dk1"/>
              </a:buClr>
              <a:buSzPct val="100000"/>
            </a:pPr>
            <a:r>
              <a:rPr lang="en">
                <a:solidFill>
                  <a:schemeClr val="dk1"/>
                </a:solidFill>
                <a:latin typeface="Calibri"/>
                <a:ea typeface="Calibri"/>
                <a:cs typeface="Calibri"/>
                <a:sym typeface="Calibri"/>
              </a:rPr>
              <a:t>Gene expression and </a:t>
            </a:r>
            <a:r>
              <a:rPr b="1" lang="en">
                <a:solidFill>
                  <a:schemeClr val="dk1"/>
                </a:solidFill>
                <a:latin typeface="Calibri"/>
                <a:ea typeface="Calibri"/>
                <a:cs typeface="Calibri"/>
                <a:sym typeface="Calibri"/>
              </a:rPr>
              <a:t>differential expression</a:t>
            </a:r>
          </a:p>
          <a:p>
            <a:pPr indent="-298450" lvl="1" marL="914400" rtl="0">
              <a:lnSpc>
                <a:spcPct val="115000"/>
              </a:lnSpc>
              <a:spcBef>
                <a:spcPts val="0"/>
              </a:spcBef>
              <a:buClr>
                <a:schemeClr val="dk1"/>
              </a:buClr>
              <a:buSzPct val="100000"/>
            </a:pPr>
            <a:r>
              <a:rPr b="1" lang="en">
                <a:solidFill>
                  <a:schemeClr val="dk1"/>
                </a:solidFill>
                <a:latin typeface="Calibri"/>
                <a:ea typeface="Calibri"/>
                <a:cs typeface="Calibri"/>
                <a:sym typeface="Calibri"/>
              </a:rPr>
              <a:t>Alternative expression analysis</a:t>
            </a:r>
          </a:p>
          <a:p>
            <a:pPr indent="-298450" lvl="1" marL="914400" rtl="0">
              <a:lnSpc>
                <a:spcPct val="115000"/>
              </a:lnSpc>
              <a:spcBef>
                <a:spcPts val="0"/>
              </a:spcBef>
              <a:buClr>
                <a:schemeClr val="dk1"/>
              </a:buClr>
              <a:buSzPct val="100000"/>
            </a:pPr>
            <a:r>
              <a:rPr lang="en">
                <a:solidFill>
                  <a:schemeClr val="dk1"/>
                </a:solidFill>
                <a:latin typeface="Calibri"/>
                <a:ea typeface="Calibri"/>
                <a:cs typeface="Calibri"/>
                <a:sym typeface="Calibri"/>
              </a:rPr>
              <a:t>Transcripts discovery and annotation</a:t>
            </a:r>
          </a:p>
          <a:p>
            <a:pPr indent="-298450" lvl="1" marL="914400" rtl="0">
              <a:lnSpc>
                <a:spcPct val="115000"/>
              </a:lnSpc>
              <a:spcBef>
                <a:spcPts val="0"/>
              </a:spcBef>
              <a:buClr>
                <a:schemeClr val="dk1"/>
              </a:buClr>
              <a:buSzPct val="100000"/>
            </a:pPr>
            <a:r>
              <a:rPr lang="en">
                <a:solidFill>
                  <a:schemeClr val="dk1"/>
                </a:solidFill>
                <a:latin typeface="Calibri"/>
                <a:ea typeface="Calibri"/>
                <a:cs typeface="Calibri"/>
                <a:sym typeface="Calibri"/>
              </a:rPr>
              <a:t>Allele specific expression (SNPs)</a:t>
            </a:r>
          </a:p>
          <a:p>
            <a:pPr indent="-298450" lvl="1" marL="914400" rtl="0">
              <a:lnSpc>
                <a:spcPct val="115000"/>
              </a:lnSpc>
              <a:spcBef>
                <a:spcPts val="0"/>
              </a:spcBef>
              <a:buClr>
                <a:schemeClr val="dk1"/>
              </a:buClr>
              <a:buSzPct val="100000"/>
            </a:pPr>
            <a:r>
              <a:rPr lang="en">
                <a:solidFill>
                  <a:schemeClr val="dk1"/>
                </a:solidFill>
                <a:latin typeface="Calibri"/>
                <a:ea typeface="Calibri"/>
                <a:cs typeface="Calibri"/>
                <a:sym typeface="Calibri"/>
              </a:rPr>
              <a:t>Mutation discovery</a:t>
            </a:r>
          </a:p>
          <a:p>
            <a:pPr indent="-298450" lvl="1" marL="914400" rtl="0">
              <a:lnSpc>
                <a:spcPct val="115000"/>
              </a:lnSpc>
              <a:spcBef>
                <a:spcPts val="0"/>
              </a:spcBef>
              <a:buClr>
                <a:schemeClr val="dk1"/>
              </a:buClr>
              <a:buSzPct val="100000"/>
            </a:pPr>
            <a:r>
              <a:rPr lang="en">
                <a:solidFill>
                  <a:schemeClr val="dk1"/>
                </a:solidFill>
                <a:latin typeface="Calibri"/>
                <a:ea typeface="Calibri"/>
                <a:cs typeface="Calibri"/>
                <a:sym typeface="Calibri"/>
              </a:rPr>
              <a:t>Fusion detection</a:t>
            </a:r>
          </a:p>
          <a:p>
            <a:pPr indent="-298450" lvl="0" marL="457200" rtl="0">
              <a:lnSpc>
                <a:spcPct val="115000"/>
              </a:lnSpc>
              <a:spcBef>
                <a:spcPts val="0"/>
              </a:spcBef>
              <a:buClr>
                <a:schemeClr val="dk1"/>
              </a:buClr>
              <a:buSzPct val="100000"/>
            </a:pPr>
            <a:r>
              <a:rPr lang="en">
                <a:solidFill>
                  <a:schemeClr val="dk1"/>
                </a:solidFill>
                <a:latin typeface="Calibri"/>
                <a:ea typeface="Calibri"/>
                <a:cs typeface="Calibri"/>
                <a:sym typeface="Calibri"/>
              </a:rPr>
              <a:t>Since RNA seq is an unbiased technique and so doesn’t require predesigned probes, and therefore doesn’t require prior knowledge of all possile exon boundaries as well as exon-exon junction, this makes it well suited to study alternative expression.</a:t>
            </a:r>
          </a:p>
          <a:p>
            <a:pPr indent="-298450" lvl="0" marL="457200" rtl="0">
              <a:lnSpc>
                <a:spcPct val="115000"/>
              </a:lnSpc>
              <a:spcBef>
                <a:spcPts val="0"/>
              </a:spcBef>
              <a:buClr>
                <a:schemeClr val="dk1"/>
              </a:buClr>
              <a:buSzPct val="100000"/>
            </a:pPr>
            <a:r>
              <a:rPr lang="en">
                <a:solidFill>
                  <a:schemeClr val="dk1"/>
                </a:solidFill>
                <a:latin typeface="Calibri"/>
                <a:ea typeface="Calibri"/>
                <a:cs typeface="Calibri"/>
                <a:sym typeface="Calibri"/>
              </a:rPr>
              <a:t>And as you can see RNA seq is used in many different study designs, and this makes it difficult to do a comprehensive analysis of RNA seq, since tools developed are geared towards each of these specific goals in mind.</a:t>
            </a:r>
          </a:p>
          <a:p>
            <a:pPr indent="-298450" lvl="0" marL="457200" rtl="0">
              <a:lnSpc>
                <a:spcPct val="115000"/>
              </a:lnSpc>
              <a:spcBef>
                <a:spcPts val="0"/>
              </a:spcBef>
              <a:buClr>
                <a:schemeClr val="dk1"/>
              </a:buClr>
              <a:buSzPct val="100000"/>
            </a:pPr>
            <a:r>
              <a:rPr lang="en">
                <a:solidFill>
                  <a:schemeClr val="dk1"/>
                </a:solidFill>
                <a:latin typeface="Calibri"/>
                <a:ea typeface="Calibri"/>
                <a:cs typeface="Calibri"/>
                <a:sym typeface="Calibri"/>
              </a:rPr>
              <a:t>Since our authors wanted to check differential expression between species and alternative expression analysis, they decided to use a specific work flow and that is what we tried to follow.</a:t>
            </a: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solidFill>
                  <a:schemeClr val="dk1"/>
                </a:solidFill>
              </a:rPr>
              <a:t>B</a:t>
            </a:r>
          </a:p>
          <a:p>
            <a:pPr lvl="0">
              <a:spcBef>
                <a:spcPts val="0"/>
              </a:spcBef>
              <a:buNone/>
            </a:pPr>
            <a:r>
              <a:rPr b="1" lang="en">
                <a:solidFill>
                  <a:schemeClr val="dk1"/>
                </a:solidFill>
              </a:rPr>
              <a:t>Definition of orthologous exons</a:t>
            </a:r>
          </a:p>
          <a:p>
            <a:pPr indent="-298450" lvl="0" marL="457200" rtl="0">
              <a:lnSpc>
                <a:spcPct val="115000"/>
              </a:lnSpc>
              <a:spcBef>
                <a:spcPts val="0"/>
              </a:spcBef>
              <a:buClr>
                <a:schemeClr val="dk1"/>
              </a:buClr>
              <a:buSzPct val="100000"/>
              <a:buChar char="-"/>
            </a:pPr>
            <a:r>
              <a:rPr lang="en">
                <a:solidFill>
                  <a:schemeClr val="dk1"/>
                </a:solidFill>
              </a:rPr>
              <a:t>Extract 520,023 exons in in 36,397 annotated genes of human genome (Galaxy)</a:t>
            </a:r>
          </a:p>
          <a:p>
            <a:pPr indent="-298450" lvl="0" marL="457200" rtl="0">
              <a:lnSpc>
                <a:spcPct val="115000"/>
              </a:lnSpc>
              <a:spcBef>
                <a:spcPts val="0"/>
              </a:spcBef>
              <a:buClr>
                <a:schemeClr val="dk1"/>
              </a:buClr>
              <a:buSzPct val="100000"/>
              <a:buChar char="-"/>
            </a:pPr>
            <a:r>
              <a:rPr lang="en">
                <a:solidFill>
                  <a:schemeClr val="dk1"/>
                </a:solidFill>
              </a:rPr>
              <a:t>Identify 150,107 meta-exons (in 20,689 Ensembl genes) with orthologs in three species (Blat) </a:t>
            </a:r>
          </a:p>
          <a:p>
            <a:pPr lvl="0">
              <a:spcBef>
                <a:spcPts val="0"/>
              </a:spcBef>
              <a:buClr>
                <a:schemeClr val="dk1"/>
              </a:buClr>
              <a:buSzPct val="100000"/>
              <a:buFont typeface="Arial"/>
              <a:buNone/>
            </a:pPr>
            <a:r>
              <a:rPr lang="en">
                <a:solidFill>
                  <a:schemeClr val="dk1"/>
                </a:solidFill>
              </a:rPr>
              <a:t>	 	 	 		</a:t>
            </a:r>
          </a:p>
          <a:p>
            <a:pPr lvl="0">
              <a:spcBef>
                <a:spcPts val="0"/>
              </a:spcBef>
              <a:buClr>
                <a:schemeClr val="dk1"/>
              </a:buClr>
              <a:buSzPct val="100000"/>
              <a:buFont typeface="Arial"/>
              <a:buNone/>
            </a:pPr>
            <a:r>
              <a:rPr lang="en">
                <a:solidFill>
                  <a:schemeClr val="dk1"/>
                </a:solidFill>
              </a:rPr>
              <a:t>			</a:t>
            </a:r>
          </a:p>
          <a:p>
            <a:pPr lvl="0">
              <a:spcBef>
                <a:spcPts val="0"/>
              </a:spcBef>
              <a:buClr>
                <a:schemeClr val="dk1"/>
              </a:buClr>
              <a:buSzPct val="100000"/>
              <a:buFont typeface="Arial"/>
              <a:buNone/>
            </a:pPr>
            <a:r>
              <a:rPr lang="en">
                <a:solidFill>
                  <a:schemeClr val="dk1"/>
                </a:solidFill>
              </a:rPr>
              <a:t>				</a:t>
            </a:r>
          </a:p>
          <a:p>
            <a:pPr lvl="0">
              <a:spcBef>
                <a:spcPts val="0"/>
              </a:spcBef>
              <a:buClr>
                <a:schemeClr val="dk1"/>
              </a:buClr>
              <a:buSzPct val="122222"/>
              <a:buFont typeface="Arial"/>
              <a:buNone/>
            </a:pPr>
            <a:r>
              <a:rPr lang="en">
                <a:solidFill>
                  <a:schemeClr val="dk1"/>
                </a:solidFill>
              </a:rPr>
              <a:t>				</a:t>
            </a:r>
          </a:p>
          <a:p>
            <a:pPr lvl="0">
              <a:spcBef>
                <a:spcPts val="0"/>
              </a:spcBef>
              <a:buClr>
                <a:schemeClr val="dk1"/>
              </a:buClr>
              <a:buSzPct val="100000"/>
              <a:buFont typeface="Arial"/>
              <a:buNone/>
            </a:pPr>
            <a:r>
              <a:rPr lang="en">
                <a:solidFill>
                  <a:schemeClr val="dk1"/>
                </a:solidFill>
              </a:rPr>
              <a:t>				</a:t>
            </a:r>
          </a:p>
          <a:p>
            <a:pPr lvl="0">
              <a:spcBef>
                <a:spcPts val="0"/>
              </a:spcBef>
              <a:buClr>
                <a:schemeClr val="dk1"/>
              </a:buClr>
              <a:buSzPct val="100000"/>
              <a:buFont typeface="Arial"/>
              <a:buNone/>
            </a:pPr>
            <a:r>
              <a:rPr lang="en">
                <a:solidFill>
                  <a:schemeClr val="dk1"/>
                </a:solidFill>
              </a:rPr>
              <a:t>			</a:t>
            </a:r>
          </a:p>
          <a:p>
            <a:pPr lvl="0">
              <a:spcBef>
                <a:spcPts val="0"/>
              </a:spcBef>
              <a:buClr>
                <a:schemeClr val="dk1"/>
              </a:buClr>
              <a:buSzPct val="100000"/>
              <a:buFont typeface="Arial"/>
              <a:buNone/>
            </a:pPr>
            <a:r>
              <a:rPr lang="en">
                <a:solidFill>
                  <a:schemeClr val="dk1"/>
                </a:solidFill>
              </a:rPr>
              <a:t>		</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133"/>
            <a:ext cx="9144000" cy="22824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11" name="Shape 11"/>
          <p:cNvCxnSpPr/>
          <p:nvPr/>
        </p:nvCxnSpPr>
        <p:spPr>
          <a:xfrm>
            <a:off x="641934" y="4796666"/>
            <a:ext cx="390299" cy="0"/>
          </a:xfrm>
          <a:prstGeom prst="straightConnector1">
            <a:avLst/>
          </a:prstGeom>
          <a:noFill/>
          <a:ln cap="flat" cmpd="sng" w="28575">
            <a:solidFill>
              <a:schemeClr val="accent1"/>
            </a:solidFill>
            <a:prstDash val="solid"/>
            <a:round/>
            <a:headEnd len="med" w="med" type="none"/>
            <a:tailEnd len="med" w="med" type="none"/>
          </a:ln>
        </p:spPr>
      </p:cxnSp>
      <p:sp>
        <p:nvSpPr>
          <p:cNvPr id="12" name="Shape 12"/>
          <p:cNvSpPr txBox="1"/>
          <p:nvPr>
            <p:ph type="ctrTitle"/>
          </p:nvPr>
        </p:nvSpPr>
        <p:spPr>
          <a:xfrm>
            <a:off x="512700" y="2524400"/>
            <a:ext cx="8118600" cy="2030400"/>
          </a:xfrm>
          <a:prstGeom prst="rect">
            <a:avLst/>
          </a:prstGeom>
        </p:spPr>
        <p:txBody>
          <a:bodyPr anchorCtr="0" anchor="b" bIns="91425" lIns="91425" rIns="91425" tIns="91425"/>
          <a:lstStyle>
            <a:lvl1pPr lvl="0">
              <a:spcBef>
                <a:spcPts val="0"/>
              </a:spcBef>
              <a:buClr>
                <a:schemeClr val="accent1"/>
              </a:buClr>
              <a:buSzPct val="100000"/>
              <a:defRPr sz="4200">
                <a:solidFill>
                  <a:schemeClr val="accent1"/>
                </a:solidFill>
              </a:defRPr>
            </a:lvl1pPr>
            <a:lvl2pPr lvl="1">
              <a:spcBef>
                <a:spcPts val="0"/>
              </a:spcBef>
              <a:buClr>
                <a:schemeClr val="accent1"/>
              </a:buClr>
              <a:buSzPct val="100000"/>
              <a:defRPr sz="4200">
                <a:solidFill>
                  <a:schemeClr val="accent1"/>
                </a:solidFill>
              </a:defRPr>
            </a:lvl2pPr>
            <a:lvl3pPr lvl="2">
              <a:spcBef>
                <a:spcPts val="0"/>
              </a:spcBef>
              <a:buClr>
                <a:schemeClr val="accent1"/>
              </a:buClr>
              <a:buSzPct val="100000"/>
              <a:defRPr sz="4200">
                <a:solidFill>
                  <a:schemeClr val="accent1"/>
                </a:solidFill>
              </a:defRPr>
            </a:lvl3pPr>
            <a:lvl4pPr lvl="3">
              <a:spcBef>
                <a:spcPts val="0"/>
              </a:spcBef>
              <a:buClr>
                <a:schemeClr val="accent1"/>
              </a:buClr>
              <a:buSzPct val="100000"/>
              <a:defRPr sz="4200">
                <a:solidFill>
                  <a:schemeClr val="accent1"/>
                </a:solidFill>
              </a:defRPr>
            </a:lvl4pPr>
            <a:lvl5pPr lvl="4">
              <a:spcBef>
                <a:spcPts val="0"/>
              </a:spcBef>
              <a:buClr>
                <a:schemeClr val="accent1"/>
              </a:buClr>
              <a:buSzPct val="100000"/>
              <a:defRPr sz="4200">
                <a:solidFill>
                  <a:schemeClr val="accent1"/>
                </a:solidFill>
              </a:defRPr>
            </a:lvl5pPr>
            <a:lvl6pPr lvl="5">
              <a:spcBef>
                <a:spcPts val="0"/>
              </a:spcBef>
              <a:buClr>
                <a:schemeClr val="accent1"/>
              </a:buClr>
              <a:buSzPct val="100000"/>
              <a:defRPr sz="4200">
                <a:solidFill>
                  <a:schemeClr val="accent1"/>
                </a:solidFill>
              </a:defRPr>
            </a:lvl6pPr>
            <a:lvl7pPr lvl="6">
              <a:spcBef>
                <a:spcPts val="0"/>
              </a:spcBef>
              <a:buClr>
                <a:schemeClr val="accent1"/>
              </a:buClr>
              <a:buSzPct val="100000"/>
              <a:defRPr sz="4200">
                <a:solidFill>
                  <a:schemeClr val="accent1"/>
                </a:solidFill>
              </a:defRPr>
            </a:lvl7pPr>
            <a:lvl8pPr lvl="7">
              <a:spcBef>
                <a:spcPts val="0"/>
              </a:spcBef>
              <a:buClr>
                <a:schemeClr val="accent1"/>
              </a:buClr>
              <a:buSzPct val="100000"/>
              <a:defRPr sz="4200">
                <a:solidFill>
                  <a:schemeClr val="accent1"/>
                </a:solidFill>
              </a:defRPr>
            </a:lvl8pPr>
            <a:lvl9pPr lvl="8">
              <a:spcBef>
                <a:spcPts val="0"/>
              </a:spcBef>
              <a:buClr>
                <a:schemeClr val="accent1"/>
              </a:buClr>
              <a:buSzPct val="100000"/>
              <a:defRPr sz="4200">
                <a:solidFill>
                  <a:schemeClr val="accent1"/>
                </a:solidFill>
              </a:defRPr>
            </a:lvl9pPr>
          </a:lstStyle>
          <a:p/>
        </p:txBody>
      </p:sp>
      <p:sp>
        <p:nvSpPr>
          <p:cNvPr id="13" name="Shape 13"/>
          <p:cNvSpPr txBox="1"/>
          <p:nvPr>
            <p:ph idx="1" type="subTitle"/>
          </p:nvPr>
        </p:nvSpPr>
        <p:spPr>
          <a:xfrm>
            <a:off x="512700" y="5120852"/>
            <a:ext cx="8118600" cy="1050000"/>
          </a:xfrm>
          <a:prstGeom prst="rect">
            <a:avLst/>
          </a:prstGeom>
        </p:spPr>
        <p:txBody>
          <a:bodyPr anchorCtr="0" anchor="t" bIns="91425" lIns="91425" rIns="91425" tIns="91425"/>
          <a:lstStyle>
            <a:lvl1pPr lvl="0">
              <a:lnSpc>
                <a:spcPct val="100000"/>
              </a:lnSpc>
              <a:spcBef>
                <a:spcPts val="0"/>
              </a:spcBef>
              <a:spcAft>
                <a:spcPts val="0"/>
              </a:spcAft>
              <a:buClr>
                <a:schemeClr val="accent2"/>
              </a:buClr>
              <a:buSzPct val="100000"/>
              <a:buNone/>
              <a:defRPr sz="2400">
                <a:solidFill>
                  <a:schemeClr val="accent2"/>
                </a:solidFill>
              </a:defRPr>
            </a:lvl1pPr>
            <a:lvl2pPr lvl="1">
              <a:lnSpc>
                <a:spcPct val="100000"/>
              </a:lnSpc>
              <a:spcBef>
                <a:spcPts val="0"/>
              </a:spcBef>
              <a:spcAft>
                <a:spcPts val="0"/>
              </a:spcAft>
              <a:buClr>
                <a:schemeClr val="accent2"/>
              </a:buClr>
              <a:buSzPct val="100000"/>
              <a:buNone/>
              <a:defRPr sz="2400">
                <a:solidFill>
                  <a:schemeClr val="accent2"/>
                </a:solidFill>
              </a:defRPr>
            </a:lvl2pPr>
            <a:lvl3pPr lvl="2">
              <a:lnSpc>
                <a:spcPct val="100000"/>
              </a:lnSpc>
              <a:spcBef>
                <a:spcPts val="0"/>
              </a:spcBef>
              <a:spcAft>
                <a:spcPts val="0"/>
              </a:spcAft>
              <a:buClr>
                <a:schemeClr val="accent2"/>
              </a:buClr>
              <a:buSzPct val="100000"/>
              <a:buNone/>
              <a:defRPr sz="2400">
                <a:solidFill>
                  <a:schemeClr val="accent2"/>
                </a:solidFill>
              </a:defRPr>
            </a:lvl3pPr>
            <a:lvl4pPr lvl="3">
              <a:lnSpc>
                <a:spcPct val="100000"/>
              </a:lnSpc>
              <a:spcBef>
                <a:spcPts val="0"/>
              </a:spcBef>
              <a:spcAft>
                <a:spcPts val="0"/>
              </a:spcAft>
              <a:buClr>
                <a:schemeClr val="accent2"/>
              </a:buClr>
              <a:buSzPct val="100000"/>
              <a:buNone/>
              <a:defRPr sz="2400">
                <a:solidFill>
                  <a:schemeClr val="accent2"/>
                </a:solidFill>
              </a:defRPr>
            </a:lvl4pPr>
            <a:lvl5pPr lvl="4">
              <a:lnSpc>
                <a:spcPct val="100000"/>
              </a:lnSpc>
              <a:spcBef>
                <a:spcPts val="0"/>
              </a:spcBef>
              <a:spcAft>
                <a:spcPts val="0"/>
              </a:spcAft>
              <a:buClr>
                <a:schemeClr val="accent2"/>
              </a:buClr>
              <a:buSzPct val="100000"/>
              <a:buNone/>
              <a:defRPr sz="2400">
                <a:solidFill>
                  <a:schemeClr val="accent2"/>
                </a:solidFill>
              </a:defRPr>
            </a:lvl5pPr>
            <a:lvl6pPr lvl="5">
              <a:lnSpc>
                <a:spcPct val="100000"/>
              </a:lnSpc>
              <a:spcBef>
                <a:spcPts val="0"/>
              </a:spcBef>
              <a:spcAft>
                <a:spcPts val="0"/>
              </a:spcAft>
              <a:buClr>
                <a:schemeClr val="accent2"/>
              </a:buClr>
              <a:buSzPct val="100000"/>
              <a:buNone/>
              <a:defRPr sz="2400">
                <a:solidFill>
                  <a:schemeClr val="accent2"/>
                </a:solidFill>
              </a:defRPr>
            </a:lvl6pPr>
            <a:lvl7pPr lvl="6">
              <a:lnSpc>
                <a:spcPct val="100000"/>
              </a:lnSpc>
              <a:spcBef>
                <a:spcPts val="0"/>
              </a:spcBef>
              <a:spcAft>
                <a:spcPts val="0"/>
              </a:spcAft>
              <a:buClr>
                <a:schemeClr val="accent2"/>
              </a:buClr>
              <a:buSzPct val="100000"/>
              <a:buNone/>
              <a:defRPr sz="2400">
                <a:solidFill>
                  <a:schemeClr val="accent2"/>
                </a:solidFill>
              </a:defRPr>
            </a:lvl7pPr>
            <a:lvl8pPr lvl="7">
              <a:lnSpc>
                <a:spcPct val="100000"/>
              </a:lnSpc>
              <a:spcBef>
                <a:spcPts val="0"/>
              </a:spcBef>
              <a:spcAft>
                <a:spcPts val="0"/>
              </a:spcAft>
              <a:buClr>
                <a:schemeClr val="accent2"/>
              </a:buClr>
              <a:buSzPct val="100000"/>
              <a:buNone/>
              <a:defRPr sz="2400">
                <a:solidFill>
                  <a:schemeClr val="accent2"/>
                </a:solidFill>
              </a:defRPr>
            </a:lvl8pPr>
            <a:lvl9pPr lvl="8">
              <a:lnSpc>
                <a:spcPct val="100000"/>
              </a:lnSpc>
              <a:spcBef>
                <a:spcPts val="0"/>
              </a:spcBef>
              <a:spcAft>
                <a:spcPts val="0"/>
              </a:spcAft>
              <a:buClr>
                <a:schemeClr val="accent2"/>
              </a:buClr>
              <a:buSzPct val="100000"/>
              <a:buNone/>
              <a:defRPr sz="2400">
                <a:solidFill>
                  <a:schemeClr val="accent2"/>
                </a:solidFill>
              </a:defRPr>
            </a:lvl9pPr>
          </a:lstStyle>
          <a:p/>
        </p:txBody>
      </p:sp>
      <p:sp>
        <p:nvSpPr>
          <p:cNvPr id="14" name="Shape 1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386200"/>
            <a:ext cx="8520600" cy="2808300"/>
          </a:xfrm>
          <a:prstGeom prst="rect">
            <a:avLst/>
          </a:prstGeom>
        </p:spPr>
        <p:txBody>
          <a:bodyPr anchorCtr="0" anchor="b"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4304566"/>
            <a:ext cx="8520600" cy="17343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5" name="Shape 15"/>
        <p:cNvGrpSpPr/>
        <p:nvPr/>
      </p:nvGrpSpPr>
      <p:grpSpPr>
        <a:xfrm>
          <a:off x="0" y="0"/>
          <a:ext cx="0" cy="0"/>
          <a:chOff x="0" y="0"/>
          <a:chExt cx="0" cy="0"/>
        </a:xfrm>
      </p:grpSpPr>
      <p:cxnSp>
        <p:nvCxnSpPr>
          <p:cNvPr id="16" name="Shape 16"/>
          <p:cNvCxnSpPr/>
          <p:nvPr/>
        </p:nvCxnSpPr>
        <p:spPr>
          <a:xfrm>
            <a:off x="641934" y="4796666"/>
            <a:ext cx="390299" cy="0"/>
          </a:xfrm>
          <a:prstGeom prst="straightConnector1">
            <a:avLst/>
          </a:prstGeom>
          <a:noFill/>
          <a:ln cap="flat" cmpd="sng" w="28575">
            <a:solidFill>
              <a:schemeClr val="lt2"/>
            </a:solidFill>
            <a:prstDash val="solid"/>
            <a:round/>
            <a:headEnd len="med" w="med" type="none"/>
            <a:tailEnd len="med" w="med" type="none"/>
          </a:ln>
        </p:spPr>
      </p:cxnSp>
      <p:sp>
        <p:nvSpPr>
          <p:cNvPr id="17" name="Shape 17"/>
          <p:cNvSpPr txBox="1"/>
          <p:nvPr>
            <p:ph type="title"/>
          </p:nvPr>
        </p:nvSpPr>
        <p:spPr>
          <a:xfrm>
            <a:off x="512700" y="2524400"/>
            <a:ext cx="8118600" cy="2030400"/>
          </a:xfrm>
          <a:prstGeom prst="rect">
            <a:avLst/>
          </a:prstGeom>
        </p:spPr>
        <p:txBody>
          <a:bodyPr anchorCtr="0" anchor="b" bIns="91425" lIns="91425" rIns="91425" tIns="91425"/>
          <a:lstStyle>
            <a:lvl1pPr lvl="0">
              <a:spcBef>
                <a:spcPts val="0"/>
              </a:spcBef>
              <a:buClr>
                <a:schemeClr val="accent1"/>
              </a:buClr>
              <a:buSzPct val="100000"/>
              <a:defRPr sz="6000">
                <a:solidFill>
                  <a:schemeClr val="accent1"/>
                </a:solidFill>
              </a:defRPr>
            </a:lvl1pPr>
            <a:lvl2pPr lvl="1">
              <a:spcBef>
                <a:spcPts val="0"/>
              </a:spcBef>
              <a:buClr>
                <a:schemeClr val="accent1"/>
              </a:buClr>
              <a:buSzPct val="100000"/>
              <a:defRPr sz="6000">
                <a:solidFill>
                  <a:schemeClr val="accent1"/>
                </a:solidFill>
              </a:defRPr>
            </a:lvl2pPr>
            <a:lvl3pPr lvl="2">
              <a:spcBef>
                <a:spcPts val="0"/>
              </a:spcBef>
              <a:buClr>
                <a:schemeClr val="accent1"/>
              </a:buClr>
              <a:buSzPct val="100000"/>
              <a:defRPr sz="6000">
                <a:solidFill>
                  <a:schemeClr val="accent1"/>
                </a:solidFill>
              </a:defRPr>
            </a:lvl3pPr>
            <a:lvl4pPr lvl="3">
              <a:spcBef>
                <a:spcPts val="0"/>
              </a:spcBef>
              <a:buClr>
                <a:schemeClr val="accent1"/>
              </a:buClr>
              <a:buSzPct val="100000"/>
              <a:defRPr sz="6000">
                <a:solidFill>
                  <a:schemeClr val="accent1"/>
                </a:solidFill>
              </a:defRPr>
            </a:lvl4pPr>
            <a:lvl5pPr lvl="4">
              <a:spcBef>
                <a:spcPts val="0"/>
              </a:spcBef>
              <a:buClr>
                <a:schemeClr val="accent1"/>
              </a:buClr>
              <a:buSzPct val="100000"/>
              <a:defRPr sz="6000">
                <a:solidFill>
                  <a:schemeClr val="accent1"/>
                </a:solidFill>
              </a:defRPr>
            </a:lvl5pPr>
            <a:lvl6pPr lvl="5">
              <a:spcBef>
                <a:spcPts val="0"/>
              </a:spcBef>
              <a:buClr>
                <a:schemeClr val="accent1"/>
              </a:buClr>
              <a:buSzPct val="100000"/>
              <a:defRPr sz="6000">
                <a:solidFill>
                  <a:schemeClr val="accent1"/>
                </a:solidFill>
              </a:defRPr>
            </a:lvl6pPr>
            <a:lvl7pPr lvl="6">
              <a:spcBef>
                <a:spcPts val="0"/>
              </a:spcBef>
              <a:buClr>
                <a:schemeClr val="accent1"/>
              </a:buClr>
              <a:buSzPct val="100000"/>
              <a:defRPr sz="6000">
                <a:solidFill>
                  <a:schemeClr val="accent1"/>
                </a:solidFill>
              </a:defRPr>
            </a:lvl7pPr>
            <a:lvl8pPr lvl="7">
              <a:spcBef>
                <a:spcPts val="0"/>
              </a:spcBef>
              <a:buClr>
                <a:schemeClr val="accent1"/>
              </a:buClr>
              <a:buSzPct val="100000"/>
              <a:defRPr sz="6000">
                <a:solidFill>
                  <a:schemeClr val="accent1"/>
                </a:solidFill>
              </a:defRPr>
            </a:lvl8pPr>
            <a:lvl9pPr lvl="8">
              <a:spcBef>
                <a:spcPts val="0"/>
              </a:spcBef>
              <a:buClr>
                <a:schemeClr val="accent1"/>
              </a:buClr>
              <a:buSzPct val="100000"/>
              <a:defRPr sz="6000">
                <a:solidFill>
                  <a:schemeClr val="accent1"/>
                </a:solidFill>
              </a:defRPr>
            </a:lvl9pPr>
          </a:lstStyle>
          <a:p/>
        </p:txBody>
      </p:sp>
      <p:sp>
        <p:nvSpPr>
          <p:cNvPr id="18" name="Shape 1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p:nvPr/>
        </p:nvSpPr>
        <p:spPr>
          <a:xfrm>
            <a:off x="0" y="6727600"/>
            <a:ext cx="9144000" cy="130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311700" y="593366"/>
            <a:ext cx="8520600" cy="817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562133"/>
            <a:ext cx="8520600" cy="4529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593366"/>
            <a:ext cx="8520600" cy="817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562233"/>
            <a:ext cx="3999900" cy="4529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562233"/>
            <a:ext cx="3999900" cy="45297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593366"/>
            <a:ext cx="8520600" cy="817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740800"/>
            <a:ext cx="2808000" cy="1007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852800"/>
            <a:ext cx="2808000" cy="42393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701800"/>
            <a:ext cx="5604000" cy="5454300"/>
          </a:xfrm>
          <a:prstGeom prst="rect">
            <a:avLst/>
          </a:prstGeom>
        </p:spPr>
        <p:txBody>
          <a:bodyPr anchorCtr="0" anchor="ctr" bIns="91425" lIns="91425" rIns="91425" tIns="91425"/>
          <a:lstStyle>
            <a:lvl1pPr lvl="0">
              <a:spcBef>
                <a:spcPts val="0"/>
              </a:spcBef>
              <a:buClr>
                <a:schemeClr val="accent1"/>
              </a:buClr>
              <a:buSzPct val="100000"/>
              <a:defRPr sz="5400">
                <a:solidFill>
                  <a:schemeClr val="accent1"/>
                </a:solidFill>
              </a:defRPr>
            </a:lvl1pPr>
            <a:lvl2pPr lvl="1">
              <a:spcBef>
                <a:spcPts val="0"/>
              </a:spcBef>
              <a:buClr>
                <a:schemeClr val="accent1"/>
              </a:buClr>
              <a:buSzPct val="100000"/>
              <a:defRPr sz="5400">
                <a:solidFill>
                  <a:schemeClr val="accent1"/>
                </a:solidFill>
              </a:defRPr>
            </a:lvl2pPr>
            <a:lvl3pPr lvl="2">
              <a:spcBef>
                <a:spcPts val="0"/>
              </a:spcBef>
              <a:buClr>
                <a:schemeClr val="accent1"/>
              </a:buClr>
              <a:buSzPct val="100000"/>
              <a:defRPr sz="5400">
                <a:solidFill>
                  <a:schemeClr val="accent1"/>
                </a:solidFill>
              </a:defRPr>
            </a:lvl3pPr>
            <a:lvl4pPr lvl="3">
              <a:spcBef>
                <a:spcPts val="0"/>
              </a:spcBef>
              <a:buClr>
                <a:schemeClr val="accent1"/>
              </a:buClr>
              <a:buSzPct val="100000"/>
              <a:defRPr sz="5400">
                <a:solidFill>
                  <a:schemeClr val="accent1"/>
                </a:solidFill>
              </a:defRPr>
            </a:lvl4pPr>
            <a:lvl5pPr lvl="4">
              <a:spcBef>
                <a:spcPts val="0"/>
              </a:spcBef>
              <a:buClr>
                <a:schemeClr val="accent1"/>
              </a:buClr>
              <a:buSzPct val="100000"/>
              <a:defRPr sz="5400">
                <a:solidFill>
                  <a:schemeClr val="accent1"/>
                </a:solidFill>
              </a:defRPr>
            </a:lvl5pPr>
            <a:lvl6pPr lvl="5">
              <a:spcBef>
                <a:spcPts val="0"/>
              </a:spcBef>
              <a:buClr>
                <a:schemeClr val="accent1"/>
              </a:buClr>
              <a:buSzPct val="100000"/>
              <a:defRPr sz="5400">
                <a:solidFill>
                  <a:schemeClr val="accent1"/>
                </a:solidFill>
              </a:defRPr>
            </a:lvl6pPr>
            <a:lvl7pPr lvl="6">
              <a:spcBef>
                <a:spcPts val="0"/>
              </a:spcBef>
              <a:buClr>
                <a:schemeClr val="accent1"/>
              </a:buClr>
              <a:buSzPct val="100000"/>
              <a:defRPr sz="5400">
                <a:solidFill>
                  <a:schemeClr val="accent1"/>
                </a:solidFill>
              </a:defRPr>
            </a:lvl7pPr>
            <a:lvl8pPr lvl="7">
              <a:spcBef>
                <a:spcPts val="0"/>
              </a:spcBef>
              <a:buClr>
                <a:schemeClr val="accent1"/>
              </a:buClr>
              <a:buSzPct val="100000"/>
              <a:defRPr sz="5400">
                <a:solidFill>
                  <a:schemeClr val="accent1"/>
                </a:solidFill>
              </a:defRPr>
            </a:lvl8pPr>
            <a:lvl9pPr lvl="8">
              <a:spcBef>
                <a:spcPts val="0"/>
              </a:spcBef>
              <a:buClr>
                <a:schemeClr val="accent1"/>
              </a:buClr>
              <a:buSzPct val="100000"/>
              <a:defRPr sz="5400">
                <a:solidFill>
                  <a:schemeClr val="accent1"/>
                </a:solidFill>
              </a:defRPr>
            </a:lvl9pPr>
          </a:lstStyle>
          <a:p/>
        </p:txBody>
      </p:sp>
      <p:sp>
        <p:nvSpPr>
          <p:cNvPr id="38" name="Shape 3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33"/>
            <a:ext cx="4572000" cy="6858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5994000"/>
            <a:ext cx="686400" cy="0"/>
          </a:xfrm>
          <a:prstGeom prst="straightConnector1">
            <a:avLst/>
          </a:prstGeom>
          <a:noFill/>
          <a:ln cap="flat" cmpd="sng" w="19050">
            <a:solidFill>
              <a:schemeClr val="lt2"/>
            </a:solidFill>
            <a:prstDash val="solid"/>
            <a:round/>
            <a:headEnd len="med" w="med" type="none"/>
            <a:tailEnd len="med" w="med" type="none"/>
          </a:ln>
        </p:spPr>
      </p:cxnSp>
      <p:sp>
        <p:nvSpPr>
          <p:cNvPr id="42" name="Shape 42"/>
          <p:cNvSpPr txBox="1"/>
          <p:nvPr>
            <p:ph type="title"/>
          </p:nvPr>
        </p:nvSpPr>
        <p:spPr>
          <a:xfrm>
            <a:off x="265500" y="1843133"/>
            <a:ext cx="4045200" cy="1777500"/>
          </a:xfrm>
          <a:prstGeom prst="rect">
            <a:avLst/>
          </a:prstGeom>
        </p:spPr>
        <p:txBody>
          <a:bodyPr anchorCtr="0" anchor="b" bIns="91425" lIns="91425" rIns="91425" tIns="91425"/>
          <a:lstStyle>
            <a:lvl1pPr lvl="0" algn="ctr">
              <a:spcBef>
                <a:spcPts val="0"/>
              </a:spcBef>
              <a:buClr>
                <a:schemeClr val="lt2"/>
              </a:buClr>
              <a:buSzPct val="100000"/>
              <a:defRPr sz="4200">
                <a:solidFill>
                  <a:schemeClr val="lt2"/>
                </a:solidFill>
              </a:defRPr>
            </a:lvl1pPr>
            <a:lvl2pPr lvl="1" algn="ctr">
              <a:spcBef>
                <a:spcPts val="0"/>
              </a:spcBef>
              <a:buClr>
                <a:schemeClr val="lt2"/>
              </a:buClr>
              <a:buSzPct val="100000"/>
              <a:defRPr sz="4200">
                <a:solidFill>
                  <a:schemeClr val="lt2"/>
                </a:solidFill>
              </a:defRPr>
            </a:lvl2pPr>
            <a:lvl3pPr lvl="2" algn="ctr">
              <a:spcBef>
                <a:spcPts val="0"/>
              </a:spcBef>
              <a:buClr>
                <a:schemeClr val="lt2"/>
              </a:buClr>
              <a:buSzPct val="100000"/>
              <a:defRPr sz="4200">
                <a:solidFill>
                  <a:schemeClr val="lt2"/>
                </a:solidFill>
              </a:defRPr>
            </a:lvl3pPr>
            <a:lvl4pPr lvl="3" algn="ctr">
              <a:spcBef>
                <a:spcPts val="0"/>
              </a:spcBef>
              <a:buClr>
                <a:schemeClr val="lt2"/>
              </a:buClr>
              <a:buSzPct val="100000"/>
              <a:defRPr sz="4200">
                <a:solidFill>
                  <a:schemeClr val="lt2"/>
                </a:solidFill>
              </a:defRPr>
            </a:lvl4pPr>
            <a:lvl5pPr lvl="4" algn="ctr">
              <a:spcBef>
                <a:spcPts val="0"/>
              </a:spcBef>
              <a:buClr>
                <a:schemeClr val="lt2"/>
              </a:buClr>
              <a:buSzPct val="100000"/>
              <a:defRPr sz="4200">
                <a:solidFill>
                  <a:schemeClr val="lt2"/>
                </a:solidFill>
              </a:defRPr>
            </a:lvl5pPr>
            <a:lvl6pPr lvl="5" algn="ctr">
              <a:spcBef>
                <a:spcPts val="0"/>
              </a:spcBef>
              <a:buClr>
                <a:schemeClr val="lt2"/>
              </a:buClr>
              <a:buSzPct val="100000"/>
              <a:defRPr sz="4200">
                <a:solidFill>
                  <a:schemeClr val="lt2"/>
                </a:solidFill>
              </a:defRPr>
            </a:lvl6pPr>
            <a:lvl7pPr lvl="6" algn="ctr">
              <a:spcBef>
                <a:spcPts val="0"/>
              </a:spcBef>
              <a:buClr>
                <a:schemeClr val="lt2"/>
              </a:buClr>
              <a:buSzPct val="100000"/>
              <a:defRPr sz="4200">
                <a:solidFill>
                  <a:schemeClr val="lt2"/>
                </a:solidFill>
              </a:defRPr>
            </a:lvl7pPr>
            <a:lvl8pPr lvl="7" algn="ctr">
              <a:spcBef>
                <a:spcPts val="0"/>
              </a:spcBef>
              <a:buClr>
                <a:schemeClr val="lt2"/>
              </a:buClr>
              <a:buSzPct val="100000"/>
              <a:defRPr sz="4200">
                <a:solidFill>
                  <a:schemeClr val="lt2"/>
                </a:solidFill>
              </a:defRPr>
            </a:lvl8pPr>
            <a:lvl9pPr lvl="8" algn="ctr">
              <a:spcBef>
                <a:spcPts val="0"/>
              </a:spcBef>
              <a:buClr>
                <a:schemeClr val="lt2"/>
              </a:buClr>
              <a:buSzPct val="100000"/>
              <a:defRPr sz="4200">
                <a:solidFill>
                  <a:schemeClr val="lt2"/>
                </a:solidFill>
              </a:defRPr>
            </a:lvl9pPr>
          </a:lstStyle>
          <a:p/>
        </p:txBody>
      </p:sp>
      <p:sp>
        <p:nvSpPr>
          <p:cNvPr id="43" name="Shape 43"/>
          <p:cNvSpPr txBox="1"/>
          <p:nvPr>
            <p:ph idx="1" type="subTitle"/>
          </p:nvPr>
        </p:nvSpPr>
        <p:spPr>
          <a:xfrm>
            <a:off x="265500" y="3692001"/>
            <a:ext cx="4045200" cy="17940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4" name="Shape 44"/>
          <p:cNvSpPr txBox="1"/>
          <p:nvPr>
            <p:ph idx="2" type="body"/>
          </p:nvPr>
        </p:nvSpPr>
        <p:spPr>
          <a:xfrm>
            <a:off x="4939500" y="965600"/>
            <a:ext cx="3837000" cy="49269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5" name="Shape 45"/>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5640766"/>
            <a:ext cx="5998800" cy="8067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8" name="Shape 4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6"/>
            <a:ext cx="8520600" cy="817500"/>
          </a:xfrm>
          <a:prstGeom prst="rect">
            <a:avLst/>
          </a:prstGeom>
          <a:noFill/>
          <a:ln>
            <a:noFill/>
          </a:ln>
        </p:spPr>
        <p:txBody>
          <a:bodyPr anchorCtr="0" anchor="t" bIns="91425" lIns="91425" rIns="91425" tIns="91425"/>
          <a:lstStyle>
            <a:lvl1pPr lvl="0">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1pPr>
            <a:lvl2pPr lvl="1">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2pPr>
            <a:lvl3pPr lvl="2">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3pPr>
            <a:lvl4pPr lvl="3">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4pPr>
            <a:lvl5pPr lvl="4">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5pPr>
            <a:lvl6pPr lvl="5">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6pPr>
            <a:lvl7pPr lvl="6">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7pPr>
            <a:lvl8pPr lvl="7">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8pPr>
            <a:lvl9pPr lvl="8">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Shape 7"/>
          <p:cNvSpPr txBox="1"/>
          <p:nvPr>
            <p:ph idx="1" type="body"/>
          </p:nvPr>
        </p:nvSpPr>
        <p:spPr>
          <a:xfrm>
            <a:off x="311700" y="1562133"/>
            <a:ext cx="8520600" cy="45297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ld Standard TT"/>
              <a:defRPr sz="1800">
                <a:solidFill>
                  <a:schemeClr val="dk1"/>
                </a:solidFill>
                <a:latin typeface="Old Standard TT"/>
                <a:ea typeface="Old Standard TT"/>
                <a:cs typeface="Old Standard TT"/>
                <a:sym typeface="Old Standard TT"/>
              </a:defRPr>
            </a:lvl1pPr>
            <a:lvl2pPr lvl="1">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2pPr>
            <a:lvl3pPr lvl="2">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3pPr>
            <a:lvl4pPr lvl="3">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4pPr>
            <a:lvl5pPr lvl="4">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5pPr>
            <a:lvl6pPr lvl="5">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6pPr>
            <a:lvl7pPr lvl="6">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7pPr>
            <a:lvl8pPr lvl="7">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8pPr>
            <a:lvl9pPr lvl="8">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9pPr>
          </a:lstStyle>
          <a:p/>
        </p:txBody>
      </p:sp>
      <p:sp>
        <p:nvSpPr>
          <p:cNvPr id="8" name="Shape 8"/>
          <p:cNvSpPr txBox="1"/>
          <p:nvPr>
            <p:ph idx="12" type="sldNum"/>
          </p:nvPr>
        </p:nvSpPr>
        <p:spPr>
          <a:xfrm>
            <a:off x="8472457" y="6217622"/>
            <a:ext cx="548700" cy="5247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Old Standard TT"/>
                <a:ea typeface="Old Standard TT"/>
                <a:cs typeface="Old Standard TT"/>
                <a:sym typeface="Old Standard TT"/>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8" name="Shape 58"/>
        <p:cNvGrpSpPr/>
        <p:nvPr/>
      </p:nvGrpSpPr>
      <p:grpSpPr>
        <a:xfrm>
          <a:off x="0" y="0"/>
          <a:ext cx="0" cy="0"/>
          <a:chOff x="0" y="0"/>
          <a:chExt cx="0" cy="0"/>
        </a:xfrm>
      </p:grpSpPr>
      <p:sp>
        <p:nvSpPr>
          <p:cNvPr id="59" name="Shape 59"/>
          <p:cNvSpPr txBox="1"/>
          <p:nvPr>
            <p:ph type="ctrTitle"/>
          </p:nvPr>
        </p:nvSpPr>
        <p:spPr>
          <a:xfrm>
            <a:off x="512700" y="1982200"/>
            <a:ext cx="8118600" cy="2572500"/>
          </a:xfrm>
          <a:prstGeom prst="rect">
            <a:avLst/>
          </a:prstGeom>
        </p:spPr>
        <p:txBody>
          <a:bodyPr anchorCtr="0" anchor="b" bIns="91425" lIns="91425" rIns="91425" tIns="91425">
            <a:noAutofit/>
          </a:bodyPr>
          <a:lstStyle/>
          <a:p>
            <a:pPr lvl="0" rtl="0" algn="l">
              <a:spcBef>
                <a:spcPts val="0"/>
              </a:spcBef>
              <a:buClr>
                <a:schemeClr val="dk1"/>
              </a:buClr>
              <a:buSzPct val="100000"/>
              <a:buFont typeface="Arial"/>
              <a:buNone/>
            </a:pPr>
            <a:r>
              <a:rPr lang="en" sz="1100"/>
              <a:t>		 	 	 		</a:t>
            </a:r>
          </a:p>
          <a:p>
            <a:pPr lvl="0" rtl="0" algn="l">
              <a:spcBef>
                <a:spcPts val="0"/>
              </a:spcBef>
              <a:buClr>
                <a:schemeClr val="dk1"/>
              </a:buClr>
              <a:buSzPct val="100000"/>
              <a:buFont typeface="Arial"/>
              <a:buNone/>
            </a:pPr>
            <a:r>
              <a:rPr lang="en" sz="1100"/>
              <a:t>			</a:t>
            </a:r>
          </a:p>
          <a:p>
            <a:pPr lvl="0" rtl="0" algn="l">
              <a:spcBef>
                <a:spcPts val="0"/>
              </a:spcBef>
              <a:buClr>
                <a:schemeClr val="dk1"/>
              </a:buClr>
              <a:buSzPct val="61111"/>
              <a:buFont typeface="Arial"/>
              <a:buNone/>
            </a:pPr>
            <a:r>
              <a:rPr lang="en" sz="1800"/>
              <a:t>				</a:t>
            </a:r>
          </a:p>
          <a:p>
            <a:pPr lvl="0" rtl="0" algn="l">
              <a:spcBef>
                <a:spcPts val="0"/>
              </a:spcBef>
              <a:buClr>
                <a:schemeClr val="dk1"/>
              </a:buClr>
              <a:buSzPct val="61111"/>
              <a:buFont typeface="Arial"/>
              <a:buNone/>
            </a:pPr>
            <a:r>
              <a:rPr lang="en" sz="1800"/>
              <a:t>					</a:t>
            </a:r>
          </a:p>
          <a:p>
            <a:pPr lvl="0" rtl="0" algn="l">
              <a:spcBef>
                <a:spcPts val="0"/>
              </a:spcBef>
              <a:buNone/>
            </a:pPr>
            <a:r>
              <a:t/>
            </a:r>
            <a:endParaRPr sz="3000"/>
          </a:p>
          <a:p>
            <a:pPr lvl="0" rtl="0" algn="l">
              <a:spcBef>
                <a:spcPts val="0"/>
              </a:spcBef>
              <a:buNone/>
            </a:pPr>
            <a:r>
              <a:t/>
            </a:r>
            <a:endParaRPr sz="3000"/>
          </a:p>
          <a:p>
            <a:pPr lvl="0">
              <a:spcBef>
                <a:spcPts val="0"/>
              </a:spcBef>
              <a:buNone/>
            </a:pPr>
            <a:r>
              <a:rPr lang="en" sz="3600">
                <a:solidFill>
                  <a:srgbClr val="C27BA0"/>
                </a:solidFill>
              </a:rPr>
              <a:t>Sex-specific and lineage-specific alternative splicing in primates</a:t>
            </a:r>
            <a:r>
              <a:rPr lang="en" sz="3000">
                <a:solidFill>
                  <a:srgbClr val="C27BA0"/>
                </a:solidFill>
              </a:rPr>
              <a:t> </a:t>
            </a:r>
          </a:p>
          <a:p>
            <a:pPr lvl="0" rtl="0">
              <a:spcBef>
                <a:spcPts val="0"/>
              </a:spcBef>
              <a:buClr>
                <a:schemeClr val="dk1"/>
              </a:buClr>
              <a:buSzPct val="61111"/>
              <a:buFont typeface="Arial"/>
              <a:buNone/>
            </a:pPr>
            <a:r>
              <a:rPr lang="en" sz="1800">
                <a:solidFill>
                  <a:srgbClr val="C27BA0"/>
                </a:solidFill>
              </a:rPr>
              <a:t>							</a:t>
            </a:r>
          </a:p>
          <a:p>
            <a:pPr lvl="0" rtl="0">
              <a:spcBef>
                <a:spcPts val="0"/>
              </a:spcBef>
              <a:buClr>
                <a:schemeClr val="dk1"/>
              </a:buClr>
              <a:buSzPct val="61111"/>
              <a:buFont typeface="Arial"/>
              <a:buNone/>
            </a:pPr>
            <a:r>
              <a:rPr lang="en" sz="1800">
                <a:solidFill>
                  <a:srgbClr val="C27BA0"/>
                </a:solidFill>
              </a:rPr>
              <a:t>Blekhman et al, 2010	- Genome Research </a:t>
            </a:r>
          </a:p>
          <a:p>
            <a:pPr lvl="0" rtl="0" algn="l">
              <a:spcBef>
                <a:spcPts val="0"/>
              </a:spcBef>
              <a:buClr>
                <a:schemeClr val="dk1"/>
              </a:buClr>
              <a:buSzPct val="100000"/>
              <a:buFont typeface="Arial"/>
              <a:buNone/>
            </a:pPr>
            <a:r>
              <a:rPr lang="en" sz="1100">
                <a:solidFill>
                  <a:srgbClr val="C27BA0"/>
                </a:solidFill>
              </a:rPr>
              <a:t>				</a:t>
            </a:r>
          </a:p>
          <a:p>
            <a:pPr lvl="0" rtl="0" algn="l">
              <a:spcBef>
                <a:spcPts val="0"/>
              </a:spcBef>
              <a:buClr>
                <a:schemeClr val="dk1"/>
              </a:buClr>
              <a:buSzPct val="100000"/>
              <a:buFont typeface="Arial"/>
              <a:buNone/>
            </a:pPr>
            <a:r>
              <a:rPr lang="en" sz="1100"/>
              <a:t>			</a:t>
            </a:r>
          </a:p>
          <a:p>
            <a:pPr lvl="0" algn="l">
              <a:spcBef>
                <a:spcPts val="0"/>
              </a:spcBef>
              <a:buNone/>
            </a:pPr>
            <a:r>
              <a:rPr lang="en" sz="1100"/>
              <a:t>		</a:t>
            </a:r>
          </a:p>
        </p:txBody>
      </p:sp>
      <p:sp>
        <p:nvSpPr>
          <p:cNvPr id="60" name="Shape 60"/>
          <p:cNvSpPr txBox="1"/>
          <p:nvPr>
            <p:ph idx="1" type="subTitle"/>
          </p:nvPr>
        </p:nvSpPr>
        <p:spPr>
          <a:xfrm>
            <a:off x="512700" y="4524877"/>
            <a:ext cx="8118600" cy="1050000"/>
          </a:xfrm>
          <a:prstGeom prst="rect">
            <a:avLst/>
          </a:prstGeom>
        </p:spPr>
        <p:txBody>
          <a:bodyPr anchorCtr="0" anchor="t" bIns="91425" lIns="91425" rIns="91425" tIns="91425">
            <a:noAutofit/>
          </a:bodyPr>
          <a:lstStyle/>
          <a:p>
            <a:pPr lvl="0" algn="ctr">
              <a:spcBef>
                <a:spcPts val="0"/>
              </a:spcBef>
              <a:buNone/>
            </a:pPr>
            <a:r>
              <a:rPr lang="en" sz="3000">
                <a:solidFill>
                  <a:srgbClr val="C27BA0"/>
                </a:solidFill>
              </a:rPr>
              <a:t>RNA Seekers</a:t>
            </a:r>
          </a:p>
        </p:txBody>
      </p:sp>
      <p:sp>
        <p:nvSpPr>
          <p:cNvPr id="61" name="Shape 61"/>
          <p:cNvSpPr txBox="1"/>
          <p:nvPr/>
        </p:nvSpPr>
        <p:spPr>
          <a:xfrm>
            <a:off x="3245850" y="5272850"/>
            <a:ext cx="2652300" cy="1436700"/>
          </a:xfrm>
          <a:prstGeom prst="rect">
            <a:avLst/>
          </a:prstGeom>
          <a:noFill/>
          <a:ln>
            <a:noFill/>
          </a:ln>
        </p:spPr>
        <p:txBody>
          <a:bodyPr anchorCtr="0" anchor="t" bIns="91425" lIns="91425" rIns="91425" tIns="91425">
            <a:noAutofit/>
          </a:bodyPr>
          <a:lstStyle/>
          <a:p>
            <a:pPr lvl="0" algn="ctr">
              <a:spcBef>
                <a:spcPts val="0"/>
              </a:spcBef>
              <a:buNone/>
            </a:pPr>
            <a:r>
              <a:rPr lang="en" sz="1800"/>
              <a:t>Beatriz Mizoguchi</a:t>
            </a:r>
          </a:p>
          <a:p>
            <a:pPr lvl="0" algn="ctr">
              <a:spcBef>
                <a:spcPts val="0"/>
              </a:spcBef>
              <a:buNone/>
            </a:pPr>
            <a:r>
              <a:rPr lang="en" sz="1800"/>
              <a:t>Elizabeth Chatt</a:t>
            </a:r>
          </a:p>
          <a:p>
            <a:pPr lvl="0" algn="ctr">
              <a:spcBef>
                <a:spcPts val="0"/>
              </a:spcBef>
              <a:buNone/>
            </a:pPr>
            <a:r>
              <a:rPr lang="en" sz="1800"/>
              <a:t>Jie Luo</a:t>
            </a:r>
          </a:p>
          <a:p>
            <a:pPr lvl="0" algn="ctr">
              <a:spcBef>
                <a:spcPts val="0"/>
              </a:spcBef>
              <a:buNone/>
            </a:pPr>
            <a:r>
              <a:rPr lang="en" sz="1800"/>
              <a:t>Xinyu Fu</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pic>
        <p:nvPicPr>
          <p:cNvPr descr="Screen Shot 2017-04-26 at 17.23.16.png" id="193" name="Shape 193"/>
          <p:cNvPicPr preferRelativeResize="0"/>
          <p:nvPr/>
        </p:nvPicPr>
        <p:blipFill>
          <a:blip r:embed="rId3">
            <a:alphaModFix/>
          </a:blip>
          <a:stretch>
            <a:fillRect/>
          </a:stretch>
        </p:blipFill>
        <p:spPr>
          <a:xfrm>
            <a:off x="1147575" y="790350"/>
            <a:ext cx="7844025" cy="4493250"/>
          </a:xfrm>
          <a:prstGeom prst="rect">
            <a:avLst/>
          </a:prstGeom>
          <a:noFill/>
          <a:ln>
            <a:noFill/>
          </a:ln>
        </p:spPr>
      </p:pic>
      <p:sp>
        <p:nvSpPr>
          <p:cNvPr id="194" name="Shape 194"/>
          <p:cNvSpPr/>
          <p:nvPr/>
        </p:nvSpPr>
        <p:spPr>
          <a:xfrm rot="10800000">
            <a:off x="1682400" y="1345200"/>
            <a:ext cx="1840200" cy="3804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96" name="Shape 196"/>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197" name="Shape 197"/>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198" name="Shape 198"/>
          <p:cNvSpPr txBox="1"/>
          <p:nvPr/>
        </p:nvSpPr>
        <p:spPr>
          <a:xfrm>
            <a:off x="25" y="2644650"/>
            <a:ext cx="1094100" cy="4959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Our Approach</a:t>
            </a:r>
          </a:p>
        </p:txBody>
      </p:sp>
      <p:sp>
        <p:nvSpPr>
          <p:cNvPr id="199" name="Shape 199"/>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200" name="Shape 200"/>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593366"/>
            <a:ext cx="8520600" cy="817500"/>
          </a:xfrm>
          <a:prstGeom prst="rect">
            <a:avLst/>
          </a:prstGeom>
        </p:spPr>
        <p:txBody>
          <a:bodyPr anchorCtr="0" anchor="t" bIns="91425" lIns="91425" rIns="91425" tIns="91425">
            <a:noAutofit/>
          </a:bodyPr>
          <a:lstStyle/>
          <a:p>
            <a:pPr lvl="0">
              <a:spcBef>
                <a:spcPts val="0"/>
              </a:spcBef>
              <a:buNone/>
            </a:pPr>
            <a:r>
              <a:t/>
            </a:r>
            <a:endParaRPr/>
          </a:p>
        </p:txBody>
      </p:sp>
      <p:sp>
        <p:nvSpPr>
          <p:cNvPr id="206" name="Shape 206"/>
          <p:cNvSpPr txBox="1"/>
          <p:nvPr>
            <p:ph idx="1" type="body"/>
          </p:nvPr>
        </p:nvSpPr>
        <p:spPr>
          <a:xfrm>
            <a:off x="311700" y="1562133"/>
            <a:ext cx="8520600" cy="45297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7-04-26 at 17.29.00.png" id="207" name="Shape 207"/>
          <p:cNvPicPr preferRelativeResize="0"/>
          <p:nvPr/>
        </p:nvPicPr>
        <p:blipFill>
          <a:blip r:embed="rId3">
            <a:alphaModFix/>
          </a:blip>
          <a:stretch>
            <a:fillRect/>
          </a:stretch>
        </p:blipFill>
        <p:spPr>
          <a:xfrm>
            <a:off x="1214150" y="464400"/>
            <a:ext cx="7818676" cy="5196199"/>
          </a:xfrm>
          <a:prstGeom prst="rect">
            <a:avLst/>
          </a:prstGeom>
          <a:noFill/>
          <a:ln>
            <a:noFill/>
          </a:ln>
        </p:spPr>
      </p:pic>
      <p:sp>
        <p:nvSpPr>
          <p:cNvPr id="208" name="Shape 208"/>
          <p:cNvSpPr/>
          <p:nvPr/>
        </p:nvSpPr>
        <p:spPr>
          <a:xfrm rot="10800000">
            <a:off x="2072750" y="1701850"/>
            <a:ext cx="1631700" cy="3804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09" name="Shape 209"/>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210" name="Shape 210"/>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211" name="Shape 211"/>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212" name="Shape 212"/>
          <p:cNvSpPr txBox="1"/>
          <p:nvPr/>
        </p:nvSpPr>
        <p:spPr>
          <a:xfrm>
            <a:off x="25" y="2644650"/>
            <a:ext cx="1094100" cy="4959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Our Approach</a:t>
            </a:r>
          </a:p>
        </p:txBody>
      </p:sp>
      <p:sp>
        <p:nvSpPr>
          <p:cNvPr id="213" name="Shape 213"/>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214" name="Shape 214"/>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593366"/>
            <a:ext cx="8520600" cy="817500"/>
          </a:xfrm>
          <a:prstGeom prst="rect">
            <a:avLst/>
          </a:prstGeom>
        </p:spPr>
        <p:txBody>
          <a:bodyPr anchorCtr="0" anchor="t" bIns="91425" lIns="91425" rIns="91425" tIns="91425">
            <a:noAutofit/>
          </a:bodyPr>
          <a:lstStyle/>
          <a:p>
            <a:pPr lvl="0">
              <a:spcBef>
                <a:spcPts val="0"/>
              </a:spcBef>
              <a:buNone/>
            </a:pPr>
            <a:r>
              <a:t/>
            </a:r>
            <a:endParaRPr/>
          </a:p>
        </p:txBody>
      </p:sp>
      <p:sp>
        <p:nvSpPr>
          <p:cNvPr id="220" name="Shape 220"/>
          <p:cNvSpPr txBox="1"/>
          <p:nvPr>
            <p:ph idx="1" type="body"/>
          </p:nvPr>
        </p:nvSpPr>
        <p:spPr>
          <a:xfrm>
            <a:off x="311700" y="1562133"/>
            <a:ext cx="8520600" cy="45297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7-04-26 at 17.30.45.png" id="221" name="Shape 221"/>
          <p:cNvPicPr preferRelativeResize="0"/>
          <p:nvPr/>
        </p:nvPicPr>
        <p:blipFill>
          <a:blip r:embed="rId3">
            <a:alphaModFix/>
          </a:blip>
          <a:stretch>
            <a:fillRect/>
          </a:stretch>
        </p:blipFill>
        <p:spPr>
          <a:xfrm>
            <a:off x="1249325" y="1427450"/>
            <a:ext cx="7582975" cy="3562600"/>
          </a:xfrm>
          <a:prstGeom prst="rect">
            <a:avLst/>
          </a:prstGeom>
          <a:noFill/>
          <a:ln>
            <a:noFill/>
          </a:ln>
        </p:spPr>
      </p:pic>
      <p:sp>
        <p:nvSpPr>
          <p:cNvPr id="222" name="Shape 222"/>
          <p:cNvSpPr/>
          <p:nvPr/>
        </p:nvSpPr>
        <p:spPr>
          <a:xfrm rot="-3041374">
            <a:off x="4052027" y="2590131"/>
            <a:ext cx="1840189" cy="380322"/>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3" name="Shape 223"/>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224" name="Shape 224"/>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225" name="Shape 225"/>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226" name="Shape 226"/>
          <p:cNvSpPr txBox="1"/>
          <p:nvPr/>
        </p:nvSpPr>
        <p:spPr>
          <a:xfrm>
            <a:off x="25" y="2644650"/>
            <a:ext cx="1094100" cy="4959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Our Approach</a:t>
            </a:r>
          </a:p>
        </p:txBody>
      </p:sp>
      <p:sp>
        <p:nvSpPr>
          <p:cNvPr id="227" name="Shape 227"/>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228" name="Shape 228"/>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593366"/>
            <a:ext cx="8520600" cy="817500"/>
          </a:xfrm>
          <a:prstGeom prst="rect">
            <a:avLst/>
          </a:prstGeom>
        </p:spPr>
        <p:txBody>
          <a:bodyPr anchorCtr="0" anchor="t" bIns="91425" lIns="91425" rIns="91425" tIns="91425">
            <a:noAutofit/>
          </a:bodyPr>
          <a:lstStyle/>
          <a:p>
            <a:pPr lvl="0">
              <a:spcBef>
                <a:spcPts val="0"/>
              </a:spcBef>
              <a:buNone/>
            </a:pPr>
            <a:r>
              <a:t/>
            </a:r>
            <a:endParaRPr/>
          </a:p>
        </p:txBody>
      </p:sp>
      <p:sp>
        <p:nvSpPr>
          <p:cNvPr id="234" name="Shape 234"/>
          <p:cNvSpPr txBox="1"/>
          <p:nvPr>
            <p:ph idx="1" type="body"/>
          </p:nvPr>
        </p:nvSpPr>
        <p:spPr>
          <a:xfrm>
            <a:off x="311700" y="1562133"/>
            <a:ext cx="8520600" cy="45297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7-04-26 at 17.32.02.png" id="235" name="Shape 235"/>
          <p:cNvPicPr preferRelativeResize="0"/>
          <p:nvPr/>
        </p:nvPicPr>
        <p:blipFill>
          <a:blip r:embed="rId3">
            <a:alphaModFix/>
          </a:blip>
          <a:stretch>
            <a:fillRect/>
          </a:stretch>
        </p:blipFill>
        <p:spPr>
          <a:xfrm>
            <a:off x="1294224" y="310400"/>
            <a:ext cx="7849774" cy="5354399"/>
          </a:xfrm>
          <a:prstGeom prst="rect">
            <a:avLst/>
          </a:prstGeom>
          <a:noFill/>
          <a:ln>
            <a:noFill/>
          </a:ln>
        </p:spPr>
      </p:pic>
      <p:sp>
        <p:nvSpPr>
          <p:cNvPr id="236" name="Shape 236"/>
          <p:cNvSpPr/>
          <p:nvPr/>
        </p:nvSpPr>
        <p:spPr>
          <a:xfrm rot="5400560">
            <a:off x="6302841" y="2194148"/>
            <a:ext cx="1840200" cy="380400"/>
          </a:xfrm>
          <a:prstGeom prst="rightArrow">
            <a:avLst>
              <a:gd fmla="val 50000" name="adj1"/>
              <a:gd fmla="val 50000" name="adj2"/>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238" name="Shape 238"/>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239" name="Shape 239"/>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240" name="Shape 240"/>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241" name="Shape 241"/>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242" name="Shape 242"/>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1157100" y="673425"/>
            <a:ext cx="3526200" cy="817500"/>
          </a:xfrm>
          <a:prstGeom prst="rect">
            <a:avLst/>
          </a:prstGeom>
        </p:spPr>
        <p:txBody>
          <a:bodyPr anchorCtr="0" anchor="t" bIns="91425" lIns="91425" rIns="91425" tIns="91425">
            <a:noAutofit/>
          </a:bodyPr>
          <a:lstStyle/>
          <a:p>
            <a:pPr lvl="0" rtl="0">
              <a:spcBef>
                <a:spcPts val="0"/>
              </a:spcBef>
              <a:buNone/>
            </a:pPr>
            <a:r>
              <a:rPr lang="en"/>
              <a:t>OUR APPROACH</a:t>
            </a:r>
          </a:p>
        </p:txBody>
      </p:sp>
      <p:sp>
        <p:nvSpPr>
          <p:cNvPr id="248" name="Shape 248"/>
          <p:cNvSpPr/>
          <p:nvPr/>
        </p:nvSpPr>
        <p:spPr>
          <a:xfrm>
            <a:off x="1311575" y="1436925"/>
            <a:ext cx="2367775" cy="33615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Raw reads</a:t>
            </a:r>
          </a:p>
        </p:txBody>
      </p:sp>
      <p:cxnSp>
        <p:nvCxnSpPr>
          <p:cNvPr id="249" name="Shape 249"/>
          <p:cNvCxnSpPr>
            <a:stCxn id="248" idx="2"/>
          </p:cNvCxnSpPr>
          <p:nvPr/>
        </p:nvCxnSpPr>
        <p:spPr>
          <a:xfrm>
            <a:off x="2495462" y="1773075"/>
            <a:ext cx="6300" cy="564300"/>
          </a:xfrm>
          <a:prstGeom prst="straightConnector1">
            <a:avLst/>
          </a:prstGeom>
          <a:noFill/>
          <a:ln cap="flat" cmpd="sng" w="9525">
            <a:solidFill>
              <a:schemeClr val="dk2"/>
            </a:solidFill>
            <a:prstDash val="solid"/>
            <a:round/>
            <a:headEnd len="lg" w="lg" type="none"/>
            <a:tailEnd len="lg" w="lg" type="triangle"/>
          </a:ln>
        </p:spPr>
      </p:cxnSp>
      <p:sp>
        <p:nvSpPr>
          <p:cNvPr id="250" name="Shape 250"/>
          <p:cNvSpPr/>
          <p:nvPr/>
        </p:nvSpPr>
        <p:spPr>
          <a:xfrm>
            <a:off x="1314737" y="2337375"/>
            <a:ext cx="2367775" cy="33615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Quality Control</a:t>
            </a:r>
          </a:p>
        </p:txBody>
      </p:sp>
      <p:cxnSp>
        <p:nvCxnSpPr>
          <p:cNvPr id="251" name="Shape 251"/>
          <p:cNvCxnSpPr/>
          <p:nvPr/>
        </p:nvCxnSpPr>
        <p:spPr>
          <a:xfrm flipH="1" rot="10800000">
            <a:off x="3450737" y="2502900"/>
            <a:ext cx="614400" cy="5100"/>
          </a:xfrm>
          <a:prstGeom prst="straightConnector1">
            <a:avLst/>
          </a:prstGeom>
          <a:noFill/>
          <a:ln cap="flat" cmpd="sng" w="9525">
            <a:solidFill>
              <a:schemeClr val="dk2"/>
            </a:solidFill>
            <a:prstDash val="solid"/>
            <a:round/>
            <a:headEnd len="lg" w="lg" type="none"/>
            <a:tailEnd len="lg" w="lg" type="triangle"/>
          </a:ln>
        </p:spPr>
      </p:cxnSp>
      <p:sp>
        <p:nvSpPr>
          <p:cNvPr id="252" name="Shape 252"/>
          <p:cNvSpPr/>
          <p:nvPr/>
        </p:nvSpPr>
        <p:spPr>
          <a:xfrm>
            <a:off x="4122075" y="2151225"/>
            <a:ext cx="2367775" cy="650225"/>
          </a:xfrm>
          <a:prstGeom prst="flowChartProcess">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FASTQC, Trim reads</a:t>
            </a:r>
          </a:p>
          <a:p>
            <a:pPr lvl="0" rtl="0" algn="ctr">
              <a:spcBef>
                <a:spcPts val="0"/>
              </a:spcBef>
              <a:buNone/>
            </a:pPr>
            <a:r>
              <a:rPr b="1" lang="en" sz="1800"/>
              <a:t>Galaxy</a:t>
            </a:r>
          </a:p>
        </p:txBody>
      </p:sp>
      <p:cxnSp>
        <p:nvCxnSpPr>
          <p:cNvPr id="253" name="Shape 253"/>
          <p:cNvCxnSpPr/>
          <p:nvPr/>
        </p:nvCxnSpPr>
        <p:spPr>
          <a:xfrm>
            <a:off x="2495475" y="2673525"/>
            <a:ext cx="6300" cy="564300"/>
          </a:xfrm>
          <a:prstGeom prst="straightConnector1">
            <a:avLst/>
          </a:prstGeom>
          <a:noFill/>
          <a:ln cap="flat" cmpd="sng" w="9525">
            <a:solidFill>
              <a:schemeClr val="dk2"/>
            </a:solidFill>
            <a:prstDash val="solid"/>
            <a:round/>
            <a:headEnd len="lg" w="lg" type="none"/>
            <a:tailEnd len="lg" w="lg" type="triangle"/>
          </a:ln>
        </p:spPr>
      </p:cxnSp>
      <p:sp>
        <p:nvSpPr>
          <p:cNvPr id="254" name="Shape 254"/>
          <p:cNvSpPr/>
          <p:nvPr/>
        </p:nvSpPr>
        <p:spPr>
          <a:xfrm>
            <a:off x="1311575" y="323782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Read mapping</a:t>
            </a:r>
          </a:p>
        </p:txBody>
      </p:sp>
      <p:cxnSp>
        <p:nvCxnSpPr>
          <p:cNvPr id="255" name="Shape 255"/>
          <p:cNvCxnSpPr/>
          <p:nvPr/>
        </p:nvCxnSpPr>
        <p:spPr>
          <a:xfrm flipH="1" rot="10800000">
            <a:off x="3450737" y="3617025"/>
            <a:ext cx="614400" cy="5100"/>
          </a:xfrm>
          <a:prstGeom prst="straightConnector1">
            <a:avLst/>
          </a:prstGeom>
          <a:noFill/>
          <a:ln cap="flat" cmpd="sng" w="9525">
            <a:solidFill>
              <a:schemeClr val="dk2"/>
            </a:solidFill>
            <a:prstDash val="solid"/>
            <a:round/>
            <a:headEnd len="lg" w="lg" type="none"/>
            <a:tailEnd len="lg" w="lg" type="triangle"/>
          </a:ln>
        </p:spPr>
      </p:cxnSp>
      <p:sp>
        <p:nvSpPr>
          <p:cNvPr id="256" name="Shape 256"/>
          <p:cNvSpPr/>
          <p:nvPr/>
        </p:nvSpPr>
        <p:spPr>
          <a:xfrm>
            <a:off x="4122075" y="3267762"/>
            <a:ext cx="2367775" cy="650225"/>
          </a:xfrm>
          <a:prstGeom prst="flowChartProcess">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MAQ</a:t>
            </a:r>
          </a:p>
        </p:txBody>
      </p:sp>
      <p:cxnSp>
        <p:nvCxnSpPr>
          <p:cNvPr id="257" name="Shape 257"/>
          <p:cNvCxnSpPr>
            <a:stCxn id="256" idx="3"/>
          </p:cNvCxnSpPr>
          <p:nvPr/>
        </p:nvCxnSpPr>
        <p:spPr>
          <a:xfrm flipH="1" rot="10800000">
            <a:off x="6489850" y="3590175"/>
            <a:ext cx="267600" cy="2700"/>
          </a:xfrm>
          <a:prstGeom prst="straightConnector1">
            <a:avLst/>
          </a:prstGeom>
          <a:noFill/>
          <a:ln cap="flat" cmpd="sng" w="9525">
            <a:solidFill>
              <a:schemeClr val="dk2"/>
            </a:solidFill>
            <a:prstDash val="solid"/>
            <a:round/>
            <a:headEnd len="lg" w="lg" type="none"/>
            <a:tailEnd len="lg" w="lg" type="triangle"/>
          </a:ln>
        </p:spPr>
      </p:cxnSp>
      <p:cxnSp>
        <p:nvCxnSpPr>
          <p:cNvPr id="258" name="Shape 258"/>
          <p:cNvCxnSpPr/>
          <p:nvPr/>
        </p:nvCxnSpPr>
        <p:spPr>
          <a:xfrm>
            <a:off x="7922950" y="3734275"/>
            <a:ext cx="6300" cy="564300"/>
          </a:xfrm>
          <a:prstGeom prst="straightConnector1">
            <a:avLst/>
          </a:prstGeom>
          <a:noFill/>
          <a:ln cap="flat" cmpd="sng" w="9525">
            <a:solidFill>
              <a:schemeClr val="dk2"/>
            </a:solidFill>
            <a:prstDash val="solid"/>
            <a:round/>
            <a:headEnd len="lg" w="lg" type="none"/>
            <a:tailEnd len="lg" w="lg" type="triangle"/>
          </a:ln>
        </p:spPr>
      </p:cxnSp>
      <p:sp>
        <p:nvSpPr>
          <p:cNvPr id="259" name="Shape 259"/>
          <p:cNvSpPr/>
          <p:nvPr/>
        </p:nvSpPr>
        <p:spPr>
          <a:xfrm>
            <a:off x="6742225" y="2823850"/>
            <a:ext cx="2367775" cy="1067475"/>
          </a:xfrm>
          <a:prstGeom prst="flowChartProcess">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Convert genomes and read files</a:t>
            </a:r>
          </a:p>
          <a:p>
            <a:pPr lvl="0" rtl="0" algn="ctr">
              <a:spcBef>
                <a:spcPts val="0"/>
              </a:spcBef>
              <a:buNone/>
            </a:pPr>
            <a:r>
              <a:rPr b="1" lang="en" sz="1800"/>
              <a:t>fasta2bfa, fastq2bfq</a:t>
            </a:r>
          </a:p>
        </p:txBody>
      </p:sp>
      <p:sp>
        <p:nvSpPr>
          <p:cNvPr id="260" name="Shape 260"/>
          <p:cNvSpPr/>
          <p:nvPr/>
        </p:nvSpPr>
        <p:spPr>
          <a:xfrm>
            <a:off x="6742225" y="4176237"/>
            <a:ext cx="2367775" cy="885837"/>
          </a:xfrm>
          <a:prstGeom prst="flowChartProcess">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Align reads to genomes</a:t>
            </a:r>
          </a:p>
          <a:p>
            <a:pPr lvl="0" rtl="0" algn="ctr">
              <a:spcBef>
                <a:spcPts val="0"/>
              </a:spcBef>
              <a:buNone/>
            </a:pPr>
            <a:r>
              <a:rPr b="1" lang="en" sz="1800"/>
              <a:t>match</a:t>
            </a:r>
          </a:p>
        </p:txBody>
      </p:sp>
      <p:cxnSp>
        <p:nvCxnSpPr>
          <p:cNvPr id="261" name="Shape 261"/>
          <p:cNvCxnSpPr/>
          <p:nvPr/>
        </p:nvCxnSpPr>
        <p:spPr>
          <a:xfrm>
            <a:off x="7922962" y="5062075"/>
            <a:ext cx="6300" cy="564300"/>
          </a:xfrm>
          <a:prstGeom prst="straightConnector1">
            <a:avLst/>
          </a:prstGeom>
          <a:noFill/>
          <a:ln cap="flat" cmpd="sng" w="9525">
            <a:solidFill>
              <a:schemeClr val="dk2"/>
            </a:solidFill>
            <a:prstDash val="solid"/>
            <a:round/>
            <a:headEnd len="lg" w="lg" type="none"/>
            <a:tailEnd len="lg" w="lg" type="triangle"/>
          </a:ln>
        </p:spPr>
      </p:cxnSp>
      <p:sp>
        <p:nvSpPr>
          <p:cNvPr id="262" name="Shape 262"/>
          <p:cNvSpPr/>
          <p:nvPr/>
        </p:nvSpPr>
        <p:spPr>
          <a:xfrm>
            <a:off x="6742200" y="5635600"/>
            <a:ext cx="2367775" cy="885825"/>
          </a:xfrm>
          <a:prstGeom prst="flowChartProcess">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Convert to mapview format</a:t>
            </a:r>
          </a:p>
          <a:p>
            <a:pPr lvl="0" rtl="0" algn="ctr">
              <a:spcBef>
                <a:spcPts val="0"/>
              </a:spcBef>
              <a:buNone/>
            </a:pPr>
            <a:r>
              <a:rPr b="1" lang="en" sz="1800"/>
              <a:t>mapview</a:t>
            </a:r>
          </a:p>
        </p:txBody>
      </p:sp>
      <p:cxnSp>
        <p:nvCxnSpPr>
          <p:cNvPr id="263" name="Shape 263"/>
          <p:cNvCxnSpPr/>
          <p:nvPr/>
        </p:nvCxnSpPr>
        <p:spPr>
          <a:xfrm>
            <a:off x="2492312" y="4001325"/>
            <a:ext cx="6300" cy="564300"/>
          </a:xfrm>
          <a:prstGeom prst="straightConnector1">
            <a:avLst/>
          </a:prstGeom>
          <a:noFill/>
          <a:ln cap="flat" cmpd="sng" w="9525">
            <a:solidFill>
              <a:schemeClr val="dk2"/>
            </a:solidFill>
            <a:prstDash val="solid"/>
            <a:round/>
            <a:headEnd len="lg" w="lg" type="none"/>
            <a:tailEnd len="lg" w="lg" type="triangle"/>
          </a:ln>
        </p:spPr>
      </p:cxnSp>
      <p:sp>
        <p:nvSpPr>
          <p:cNvPr id="264" name="Shape 264"/>
          <p:cNvSpPr/>
          <p:nvPr/>
        </p:nvSpPr>
        <p:spPr>
          <a:xfrm>
            <a:off x="1311575" y="456562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Read counts</a:t>
            </a:r>
          </a:p>
        </p:txBody>
      </p:sp>
      <p:sp>
        <p:nvSpPr>
          <p:cNvPr id="265" name="Shape 265"/>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266" name="Shape 266"/>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267" name="Shape 267"/>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268" name="Shape 268"/>
          <p:cNvSpPr txBox="1"/>
          <p:nvPr/>
        </p:nvSpPr>
        <p:spPr>
          <a:xfrm>
            <a:off x="25" y="2644650"/>
            <a:ext cx="1094100" cy="4959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Our Approach</a:t>
            </a:r>
          </a:p>
        </p:txBody>
      </p:sp>
      <p:sp>
        <p:nvSpPr>
          <p:cNvPr id="269" name="Shape 269"/>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270" name="Shape 270"/>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cxnSp>
        <p:nvCxnSpPr>
          <p:cNvPr id="275" name="Shape 275"/>
          <p:cNvCxnSpPr/>
          <p:nvPr/>
        </p:nvCxnSpPr>
        <p:spPr>
          <a:xfrm>
            <a:off x="3395175" y="3073075"/>
            <a:ext cx="526200" cy="0"/>
          </a:xfrm>
          <a:prstGeom prst="straightConnector1">
            <a:avLst/>
          </a:prstGeom>
          <a:noFill/>
          <a:ln cap="flat" cmpd="sng" w="9525">
            <a:solidFill>
              <a:schemeClr val="dk2"/>
            </a:solidFill>
            <a:prstDash val="solid"/>
            <a:round/>
            <a:headEnd len="lg" w="lg" type="none"/>
            <a:tailEnd len="lg" w="lg" type="triangle"/>
          </a:ln>
        </p:spPr>
      </p:cxnSp>
      <p:sp>
        <p:nvSpPr>
          <p:cNvPr id="276" name="Shape 276"/>
          <p:cNvSpPr txBox="1"/>
          <p:nvPr>
            <p:ph type="title"/>
          </p:nvPr>
        </p:nvSpPr>
        <p:spPr>
          <a:xfrm>
            <a:off x="1094125" y="593375"/>
            <a:ext cx="8043000" cy="817500"/>
          </a:xfrm>
          <a:prstGeom prst="rect">
            <a:avLst/>
          </a:prstGeom>
        </p:spPr>
        <p:txBody>
          <a:bodyPr anchorCtr="0" anchor="t" bIns="91425" lIns="91425" rIns="91425" tIns="91425">
            <a:noAutofit/>
          </a:bodyPr>
          <a:lstStyle/>
          <a:p>
            <a:pPr lvl="0">
              <a:spcBef>
                <a:spcPts val="0"/>
              </a:spcBef>
              <a:buNone/>
            </a:pPr>
            <a:r>
              <a:rPr lang="en"/>
              <a:t>OUR APPROACH - Cont’d</a:t>
            </a:r>
          </a:p>
        </p:txBody>
      </p:sp>
      <p:sp>
        <p:nvSpPr>
          <p:cNvPr id="277" name="Shape 277"/>
          <p:cNvSpPr/>
          <p:nvPr/>
        </p:nvSpPr>
        <p:spPr>
          <a:xfrm>
            <a:off x="1256000" y="153662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Read mapping</a:t>
            </a:r>
          </a:p>
        </p:txBody>
      </p:sp>
      <p:sp>
        <p:nvSpPr>
          <p:cNvPr id="278" name="Shape 278"/>
          <p:cNvSpPr/>
          <p:nvPr/>
        </p:nvSpPr>
        <p:spPr>
          <a:xfrm>
            <a:off x="1256000" y="2691312"/>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Definition of orthologous exons </a:t>
            </a:r>
          </a:p>
        </p:txBody>
      </p:sp>
      <p:sp>
        <p:nvSpPr>
          <p:cNvPr id="279" name="Shape 279"/>
          <p:cNvSpPr/>
          <p:nvPr/>
        </p:nvSpPr>
        <p:spPr>
          <a:xfrm>
            <a:off x="1256000" y="394927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Differential gene expression analysis</a:t>
            </a:r>
          </a:p>
        </p:txBody>
      </p:sp>
      <p:cxnSp>
        <p:nvCxnSpPr>
          <p:cNvPr id="280" name="Shape 280"/>
          <p:cNvCxnSpPr>
            <a:stCxn id="277" idx="2"/>
            <a:endCxn id="278" idx="0"/>
          </p:cNvCxnSpPr>
          <p:nvPr/>
        </p:nvCxnSpPr>
        <p:spPr>
          <a:xfrm>
            <a:off x="2439887" y="2300125"/>
            <a:ext cx="0" cy="391200"/>
          </a:xfrm>
          <a:prstGeom prst="straightConnector1">
            <a:avLst/>
          </a:prstGeom>
          <a:noFill/>
          <a:ln cap="flat" cmpd="sng" w="9525">
            <a:solidFill>
              <a:schemeClr val="dk2"/>
            </a:solidFill>
            <a:prstDash val="solid"/>
            <a:round/>
            <a:headEnd len="lg" w="lg" type="none"/>
            <a:tailEnd len="lg" w="lg" type="triangle"/>
          </a:ln>
        </p:spPr>
      </p:cxnSp>
      <p:cxnSp>
        <p:nvCxnSpPr>
          <p:cNvPr id="281" name="Shape 281"/>
          <p:cNvCxnSpPr>
            <a:stCxn id="278" idx="2"/>
            <a:endCxn id="279" idx="0"/>
          </p:cNvCxnSpPr>
          <p:nvPr/>
        </p:nvCxnSpPr>
        <p:spPr>
          <a:xfrm>
            <a:off x="2439887" y="3454812"/>
            <a:ext cx="0" cy="494400"/>
          </a:xfrm>
          <a:prstGeom prst="straightConnector1">
            <a:avLst/>
          </a:prstGeom>
          <a:noFill/>
          <a:ln cap="flat" cmpd="sng" w="9525">
            <a:solidFill>
              <a:schemeClr val="dk2"/>
            </a:solidFill>
            <a:prstDash val="solid"/>
            <a:round/>
            <a:headEnd len="lg" w="lg" type="none"/>
            <a:tailEnd len="lg" w="lg" type="triangle"/>
          </a:ln>
        </p:spPr>
      </p:cxnSp>
      <p:sp>
        <p:nvSpPr>
          <p:cNvPr id="282" name="Shape 282"/>
          <p:cNvSpPr/>
          <p:nvPr/>
        </p:nvSpPr>
        <p:spPr>
          <a:xfrm>
            <a:off x="3921512" y="4005900"/>
            <a:ext cx="2367775" cy="650225"/>
          </a:xfrm>
          <a:prstGeom prst="flowChartProcess">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edgeR package using R</a:t>
            </a:r>
          </a:p>
        </p:txBody>
      </p:sp>
      <p:cxnSp>
        <p:nvCxnSpPr>
          <p:cNvPr id="283" name="Shape 283"/>
          <p:cNvCxnSpPr>
            <a:stCxn id="279" idx="3"/>
            <a:endCxn id="282" idx="1"/>
          </p:cNvCxnSpPr>
          <p:nvPr/>
        </p:nvCxnSpPr>
        <p:spPr>
          <a:xfrm>
            <a:off x="3623775" y="4331025"/>
            <a:ext cx="297600" cy="0"/>
          </a:xfrm>
          <a:prstGeom prst="straightConnector1">
            <a:avLst/>
          </a:prstGeom>
          <a:noFill/>
          <a:ln cap="flat" cmpd="sng" w="9525">
            <a:solidFill>
              <a:schemeClr val="dk2"/>
            </a:solidFill>
            <a:prstDash val="solid"/>
            <a:round/>
            <a:headEnd len="lg" w="lg" type="none"/>
            <a:tailEnd len="lg" w="lg" type="triangle"/>
          </a:ln>
        </p:spPr>
      </p:cxnSp>
      <p:sp>
        <p:nvSpPr>
          <p:cNvPr id="284" name="Shape 284"/>
          <p:cNvSpPr/>
          <p:nvPr/>
        </p:nvSpPr>
        <p:spPr>
          <a:xfrm>
            <a:off x="6587050" y="3949275"/>
            <a:ext cx="2367775" cy="763500"/>
          </a:xfrm>
          <a:prstGeom prst="flowChartProcess">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FFFFFF"/>
                </a:solidFill>
              </a:rPr>
              <a:t>Read count file with genes in rows and samples in columns</a:t>
            </a:r>
          </a:p>
        </p:txBody>
      </p:sp>
      <p:sp>
        <p:nvSpPr>
          <p:cNvPr id="285" name="Shape 285"/>
          <p:cNvSpPr/>
          <p:nvPr/>
        </p:nvSpPr>
        <p:spPr>
          <a:xfrm>
            <a:off x="6587050" y="4995550"/>
            <a:ext cx="2367775" cy="763500"/>
          </a:xfrm>
          <a:prstGeom prst="flowChartProcess">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FFFFFF"/>
                </a:solidFill>
              </a:rPr>
              <a:t>Calculated DE genes using empirical Bayes method</a:t>
            </a:r>
          </a:p>
        </p:txBody>
      </p:sp>
      <p:cxnSp>
        <p:nvCxnSpPr>
          <p:cNvPr id="286" name="Shape 286"/>
          <p:cNvCxnSpPr>
            <a:stCxn id="282" idx="3"/>
            <a:endCxn id="284" idx="1"/>
          </p:cNvCxnSpPr>
          <p:nvPr/>
        </p:nvCxnSpPr>
        <p:spPr>
          <a:xfrm>
            <a:off x="6289287" y="4331012"/>
            <a:ext cx="297900" cy="0"/>
          </a:xfrm>
          <a:prstGeom prst="straightConnector1">
            <a:avLst/>
          </a:prstGeom>
          <a:noFill/>
          <a:ln cap="flat" cmpd="sng" w="9525">
            <a:solidFill>
              <a:schemeClr val="dk2"/>
            </a:solidFill>
            <a:prstDash val="solid"/>
            <a:round/>
            <a:headEnd len="lg" w="lg" type="none"/>
            <a:tailEnd len="lg" w="lg" type="triangle"/>
          </a:ln>
        </p:spPr>
      </p:cxnSp>
      <p:cxnSp>
        <p:nvCxnSpPr>
          <p:cNvPr id="287" name="Shape 287"/>
          <p:cNvCxnSpPr>
            <a:stCxn id="284" idx="2"/>
            <a:endCxn id="285" idx="0"/>
          </p:cNvCxnSpPr>
          <p:nvPr/>
        </p:nvCxnSpPr>
        <p:spPr>
          <a:xfrm>
            <a:off x="7770937" y="4712775"/>
            <a:ext cx="0" cy="282900"/>
          </a:xfrm>
          <a:prstGeom prst="straightConnector1">
            <a:avLst/>
          </a:prstGeom>
          <a:noFill/>
          <a:ln cap="flat" cmpd="sng" w="9525">
            <a:solidFill>
              <a:schemeClr val="dk2"/>
            </a:solidFill>
            <a:prstDash val="solid"/>
            <a:round/>
            <a:headEnd len="lg" w="lg" type="none"/>
            <a:tailEnd len="lg" w="lg" type="triangle"/>
          </a:ln>
        </p:spPr>
      </p:cxnSp>
      <p:sp>
        <p:nvSpPr>
          <p:cNvPr id="288" name="Shape 288"/>
          <p:cNvSpPr/>
          <p:nvPr/>
        </p:nvSpPr>
        <p:spPr>
          <a:xfrm>
            <a:off x="3921500" y="2747962"/>
            <a:ext cx="2367775" cy="650225"/>
          </a:xfrm>
          <a:prstGeom prst="flowChartProcess">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t>Galaxy “Extract Genomic DNA”</a:t>
            </a:r>
          </a:p>
        </p:txBody>
      </p:sp>
      <p:sp>
        <p:nvSpPr>
          <p:cNvPr id="289" name="Shape 289"/>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290" name="Shape 290"/>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291" name="Shape 291"/>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292" name="Shape 292"/>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293" name="Shape 293"/>
          <p:cNvSpPr txBox="1"/>
          <p:nvPr/>
        </p:nvSpPr>
        <p:spPr>
          <a:xfrm>
            <a:off x="25" y="3393100"/>
            <a:ext cx="1094100" cy="5370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294" name="Shape 294"/>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pic>
        <p:nvPicPr>
          <p:cNvPr id="299" name="Shape 299"/>
          <p:cNvPicPr preferRelativeResize="0"/>
          <p:nvPr/>
        </p:nvPicPr>
        <p:blipFill rotWithShape="1">
          <a:blip r:embed="rId3">
            <a:alphaModFix/>
          </a:blip>
          <a:srcRect b="85950" l="0" r="0" t="0"/>
          <a:stretch/>
        </p:blipFill>
        <p:spPr>
          <a:xfrm>
            <a:off x="1109250" y="686562"/>
            <a:ext cx="4224201" cy="537300"/>
          </a:xfrm>
          <a:prstGeom prst="rect">
            <a:avLst/>
          </a:prstGeom>
          <a:noFill/>
          <a:ln>
            <a:noFill/>
          </a:ln>
        </p:spPr>
      </p:pic>
      <p:pic>
        <p:nvPicPr>
          <p:cNvPr id="300" name="Shape 300"/>
          <p:cNvPicPr preferRelativeResize="0"/>
          <p:nvPr/>
        </p:nvPicPr>
        <p:blipFill>
          <a:blip r:embed="rId4">
            <a:alphaModFix/>
          </a:blip>
          <a:stretch>
            <a:fillRect/>
          </a:stretch>
        </p:blipFill>
        <p:spPr>
          <a:xfrm>
            <a:off x="1247112" y="1919012"/>
            <a:ext cx="3338881" cy="1317587"/>
          </a:xfrm>
          <a:prstGeom prst="rect">
            <a:avLst/>
          </a:prstGeom>
          <a:noFill/>
          <a:ln>
            <a:noFill/>
          </a:ln>
        </p:spPr>
      </p:pic>
      <p:pic>
        <p:nvPicPr>
          <p:cNvPr id="301" name="Shape 301"/>
          <p:cNvPicPr preferRelativeResize="0"/>
          <p:nvPr/>
        </p:nvPicPr>
        <p:blipFill>
          <a:blip r:embed="rId5">
            <a:alphaModFix/>
          </a:blip>
          <a:stretch>
            <a:fillRect/>
          </a:stretch>
        </p:blipFill>
        <p:spPr>
          <a:xfrm>
            <a:off x="1067998" y="4007950"/>
            <a:ext cx="4044298" cy="2512141"/>
          </a:xfrm>
          <a:prstGeom prst="rect">
            <a:avLst/>
          </a:prstGeom>
          <a:noFill/>
          <a:ln>
            <a:noFill/>
          </a:ln>
        </p:spPr>
      </p:pic>
      <p:cxnSp>
        <p:nvCxnSpPr>
          <p:cNvPr id="302" name="Shape 302"/>
          <p:cNvCxnSpPr/>
          <p:nvPr/>
        </p:nvCxnSpPr>
        <p:spPr>
          <a:xfrm>
            <a:off x="2826025" y="1286925"/>
            <a:ext cx="0" cy="555900"/>
          </a:xfrm>
          <a:prstGeom prst="straightConnector1">
            <a:avLst/>
          </a:prstGeom>
          <a:noFill/>
          <a:ln cap="flat" cmpd="sng" w="19050">
            <a:solidFill>
              <a:schemeClr val="dk2"/>
            </a:solidFill>
            <a:prstDash val="solid"/>
            <a:round/>
            <a:headEnd len="lg" w="lg" type="none"/>
            <a:tailEnd len="lg" w="lg" type="triangle"/>
          </a:ln>
        </p:spPr>
      </p:cxnSp>
      <p:cxnSp>
        <p:nvCxnSpPr>
          <p:cNvPr id="303" name="Shape 303"/>
          <p:cNvCxnSpPr/>
          <p:nvPr/>
        </p:nvCxnSpPr>
        <p:spPr>
          <a:xfrm rot="10800000">
            <a:off x="7713575" y="4600625"/>
            <a:ext cx="0" cy="537300"/>
          </a:xfrm>
          <a:prstGeom prst="straightConnector1">
            <a:avLst/>
          </a:prstGeom>
          <a:noFill/>
          <a:ln cap="flat" cmpd="sng" w="28575">
            <a:solidFill>
              <a:schemeClr val="dk2"/>
            </a:solidFill>
            <a:prstDash val="solid"/>
            <a:round/>
            <a:headEnd len="lg" w="lg" type="none"/>
            <a:tailEnd len="lg" w="lg" type="triangle"/>
          </a:ln>
        </p:spPr>
      </p:cxnSp>
      <p:cxnSp>
        <p:nvCxnSpPr>
          <p:cNvPr id="304" name="Shape 304"/>
          <p:cNvCxnSpPr/>
          <p:nvPr/>
        </p:nvCxnSpPr>
        <p:spPr>
          <a:xfrm flipH="1" rot="10800000">
            <a:off x="5794425" y="5137800"/>
            <a:ext cx="1919100" cy="5700"/>
          </a:xfrm>
          <a:prstGeom prst="straightConnector1">
            <a:avLst/>
          </a:prstGeom>
          <a:noFill/>
          <a:ln cap="flat" cmpd="sng" w="28575">
            <a:solidFill>
              <a:schemeClr val="dk2"/>
            </a:solidFill>
            <a:prstDash val="solid"/>
            <a:round/>
            <a:headEnd len="lg" w="lg" type="none"/>
            <a:tailEnd len="lg" w="lg" type="none"/>
          </a:ln>
        </p:spPr>
      </p:cxnSp>
      <p:cxnSp>
        <p:nvCxnSpPr>
          <p:cNvPr id="305" name="Shape 305"/>
          <p:cNvCxnSpPr/>
          <p:nvPr/>
        </p:nvCxnSpPr>
        <p:spPr>
          <a:xfrm>
            <a:off x="2826025" y="3306225"/>
            <a:ext cx="0" cy="555900"/>
          </a:xfrm>
          <a:prstGeom prst="straightConnector1">
            <a:avLst/>
          </a:prstGeom>
          <a:noFill/>
          <a:ln cap="flat" cmpd="sng" w="19050">
            <a:solidFill>
              <a:schemeClr val="dk2"/>
            </a:solidFill>
            <a:prstDash val="solid"/>
            <a:round/>
            <a:headEnd len="lg" w="lg" type="none"/>
            <a:tailEnd len="lg" w="lg" type="triangle"/>
          </a:ln>
        </p:spPr>
      </p:cxnSp>
      <p:pic>
        <p:nvPicPr>
          <p:cNvPr id="306" name="Shape 306"/>
          <p:cNvPicPr preferRelativeResize="0"/>
          <p:nvPr/>
        </p:nvPicPr>
        <p:blipFill>
          <a:blip r:embed="rId6">
            <a:alphaModFix/>
          </a:blip>
          <a:stretch>
            <a:fillRect/>
          </a:stretch>
        </p:blipFill>
        <p:spPr>
          <a:xfrm>
            <a:off x="6283150" y="2080125"/>
            <a:ext cx="2860850" cy="2233624"/>
          </a:xfrm>
          <a:prstGeom prst="rect">
            <a:avLst/>
          </a:prstGeom>
          <a:noFill/>
          <a:ln>
            <a:noFill/>
          </a:ln>
        </p:spPr>
      </p:pic>
      <p:sp>
        <p:nvSpPr>
          <p:cNvPr id="307" name="Shape 307"/>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308" name="Shape 308"/>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309" name="Shape 309"/>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310" name="Shape 310"/>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311" name="Shape 311"/>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312" name="Shape 312"/>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
        <p:nvSpPr>
          <p:cNvPr id="313" name="Shape 313"/>
          <p:cNvSpPr txBox="1"/>
          <p:nvPr/>
        </p:nvSpPr>
        <p:spPr>
          <a:xfrm>
            <a:off x="781150" y="0"/>
            <a:ext cx="8648700" cy="866400"/>
          </a:xfrm>
          <a:prstGeom prst="rect">
            <a:avLst/>
          </a:prstGeom>
          <a:noFill/>
          <a:ln>
            <a:noFill/>
          </a:ln>
        </p:spPr>
        <p:txBody>
          <a:bodyPr anchorCtr="0" anchor="t" bIns="91425" lIns="91425" rIns="91425" tIns="91425">
            <a:noAutofit/>
          </a:bodyPr>
          <a:lstStyle/>
          <a:p>
            <a:pPr lvl="0" rtl="0">
              <a:spcBef>
                <a:spcPts val="0"/>
              </a:spcBef>
              <a:buNone/>
            </a:pPr>
            <a:r>
              <a:rPr lang="en" sz="3000">
                <a:latin typeface="Old Standard TT"/>
                <a:ea typeface="Old Standard TT"/>
                <a:cs typeface="Old Standard TT"/>
                <a:sym typeface="Old Standard TT"/>
              </a:rPr>
              <a:t>Getting human reference genome release GRCh38</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pic>
        <p:nvPicPr>
          <p:cNvPr id="318" name="Shape 318"/>
          <p:cNvPicPr preferRelativeResize="0"/>
          <p:nvPr/>
        </p:nvPicPr>
        <p:blipFill>
          <a:blip r:embed="rId3">
            <a:alphaModFix/>
          </a:blip>
          <a:stretch>
            <a:fillRect/>
          </a:stretch>
        </p:blipFill>
        <p:spPr>
          <a:xfrm>
            <a:off x="1245300" y="2273525"/>
            <a:ext cx="3503075" cy="3633674"/>
          </a:xfrm>
          <a:prstGeom prst="rect">
            <a:avLst/>
          </a:prstGeom>
          <a:noFill/>
          <a:ln>
            <a:noFill/>
          </a:ln>
        </p:spPr>
      </p:pic>
      <p:pic>
        <p:nvPicPr>
          <p:cNvPr id="319" name="Shape 319"/>
          <p:cNvPicPr preferRelativeResize="0"/>
          <p:nvPr/>
        </p:nvPicPr>
        <p:blipFill>
          <a:blip r:embed="rId4">
            <a:alphaModFix/>
          </a:blip>
          <a:stretch>
            <a:fillRect/>
          </a:stretch>
        </p:blipFill>
        <p:spPr>
          <a:xfrm>
            <a:off x="4978625" y="2349725"/>
            <a:ext cx="1582549" cy="3633674"/>
          </a:xfrm>
          <a:prstGeom prst="rect">
            <a:avLst/>
          </a:prstGeom>
          <a:noFill/>
          <a:ln>
            <a:noFill/>
          </a:ln>
        </p:spPr>
      </p:pic>
      <p:pic>
        <p:nvPicPr>
          <p:cNvPr id="320" name="Shape 320"/>
          <p:cNvPicPr preferRelativeResize="0"/>
          <p:nvPr/>
        </p:nvPicPr>
        <p:blipFill>
          <a:blip r:embed="rId5">
            <a:alphaModFix/>
          </a:blip>
          <a:stretch>
            <a:fillRect/>
          </a:stretch>
        </p:blipFill>
        <p:spPr>
          <a:xfrm>
            <a:off x="2495425" y="1426220"/>
            <a:ext cx="5124577" cy="627800"/>
          </a:xfrm>
          <a:prstGeom prst="rect">
            <a:avLst/>
          </a:prstGeom>
          <a:noFill/>
          <a:ln>
            <a:noFill/>
          </a:ln>
        </p:spPr>
      </p:pic>
      <p:cxnSp>
        <p:nvCxnSpPr>
          <p:cNvPr id="321" name="Shape 321"/>
          <p:cNvCxnSpPr/>
          <p:nvPr/>
        </p:nvCxnSpPr>
        <p:spPr>
          <a:xfrm>
            <a:off x="4736150" y="4217775"/>
            <a:ext cx="330900" cy="0"/>
          </a:xfrm>
          <a:prstGeom prst="straightConnector1">
            <a:avLst/>
          </a:prstGeom>
          <a:noFill/>
          <a:ln cap="flat" cmpd="sng" w="28575">
            <a:solidFill>
              <a:schemeClr val="dk2"/>
            </a:solidFill>
            <a:prstDash val="solid"/>
            <a:round/>
            <a:headEnd len="lg" w="lg" type="none"/>
            <a:tailEnd len="lg" w="lg" type="triangle"/>
          </a:ln>
        </p:spPr>
      </p:cxnSp>
      <p:cxnSp>
        <p:nvCxnSpPr>
          <p:cNvPr id="322" name="Shape 322"/>
          <p:cNvCxnSpPr/>
          <p:nvPr/>
        </p:nvCxnSpPr>
        <p:spPr>
          <a:xfrm>
            <a:off x="6408775" y="4242762"/>
            <a:ext cx="393900" cy="0"/>
          </a:xfrm>
          <a:prstGeom prst="straightConnector1">
            <a:avLst/>
          </a:prstGeom>
          <a:noFill/>
          <a:ln cap="flat" cmpd="sng" w="28575">
            <a:solidFill>
              <a:schemeClr val="dk2"/>
            </a:solidFill>
            <a:prstDash val="solid"/>
            <a:round/>
            <a:headEnd len="lg" w="lg" type="none"/>
            <a:tailEnd len="lg" w="lg" type="triangle"/>
          </a:ln>
        </p:spPr>
      </p:cxnSp>
      <p:pic>
        <p:nvPicPr>
          <p:cNvPr id="323" name="Shape 323"/>
          <p:cNvPicPr preferRelativeResize="0"/>
          <p:nvPr/>
        </p:nvPicPr>
        <p:blipFill>
          <a:blip r:embed="rId6">
            <a:alphaModFix/>
          </a:blip>
          <a:stretch>
            <a:fillRect/>
          </a:stretch>
        </p:blipFill>
        <p:spPr>
          <a:xfrm>
            <a:off x="6802674" y="4570023"/>
            <a:ext cx="2340774" cy="1413374"/>
          </a:xfrm>
          <a:prstGeom prst="rect">
            <a:avLst/>
          </a:prstGeom>
          <a:noFill/>
          <a:ln>
            <a:noFill/>
          </a:ln>
        </p:spPr>
      </p:pic>
      <p:pic>
        <p:nvPicPr>
          <p:cNvPr id="324" name="Shape 324"/>
          <p:cNvPicPr preferRelativeResize="0"/>
          <p:nvPr/>
        </p:nvPicPr>
        <p:blipFill>
          <a:blip r:embed="rId7">
            <a:alphaModFix/>
          </a:blip>
          <a:stretch>
            <a:fillRect/>
          </a:stretch>
        </p:blipFill>
        <p:spPr>
          <a:xfrm>
            <a:off x="6802674" y="2670082"/>
            <a:ext cx="2340774" cy="1384689"/>
          </a:xfrm>
          <a:prstGeom prst="rect">
            <a:avLst/>
          </a:prstGeom>
          <a:noFill/>
          <a:ln>
            <a:noFill/>
          </a:ln>
        </p:spPr>
      </p:pic>
      <p:sp>
        <p:nvSpPr>
          <p:cNvPr id="325" name="Shape 325"/>
          <p:cNvSpPr txBox="1"/>
          <p:nvPr/>
        </p:nvSpPr>
        <p:spPr>
          <a:xfrm>
            <a:off x="6802675" y="2260575"/>
            <a:ext cx="1461000" cy="409500"/>
          </a:xfrm>
          <a:prstGeom prst="rect">
            <a:avLst/>
          </a:prstGeom>
          <a:noFill/>
          <a:ln>
            <a:noFill/>
          </a:ln>
        </p:spPr>
        <p:txBody>
          <a:bodyPr anchorCtr="0" anchor="ctr" bIns="91425" lIns="91425" rIns="91425" tIns="91425">
            <a:noAutofit/>
          </a:bodyPr>
          <a:lstStyle/>
          <a:p>
            <a:pPr lvl="0" rtl="0">
              <a:spcBef>
                <a:spcPts val="0"/>
              </a:spcBef>
              <a:buNone/>
            </a:pPr>
            <a:r>
              <a:rPr b="1" lang="en" sz="1200">
                <a:solidFill>
                  <a:schemeClr val="dk1"/>
                </a:solidFill>
              </a:rPr>
              <a:t>Chimpanzee </a:t>
            </a:r>
          </a:p>
        </p:txBody>
      </p:sp>
      <p:sp>
        <p:nvSpPr>
          <p:cNvPr id="326" name="Shape 326"/>
          <p:cNvSpPr txBox="1"/>
          <p:nvPr/>
        </p:nvSpPr>
        <p:spPr>
          <a:xfrm>
            <a:off x="6802675" y="4242775"/>
            <a:ext cx="1461000" cy="409500"/>
          </a:xfrm>
          <a:prstGeom prst="rect">
            <a:avLst/>
          </a:prstGeom>
          <a:noFill/>
          <a:ln>
            <a:noFill/>
          </a:ln>
        </p:spPr>
        <p:txBody>
          <a:bodyPr anchorCtr="0" anchor="ctr" bIns="91425" lIns="91425" rIns="91425" tIns="91425">
            <a:noAutofit/>
          </a:bodyPr>
          <a:lstStyle/>
          <a:p>
            <a:pPr lvl="0" rtl="0">
              <a:spcBef>
                <a:spcPts val="0"/>
              </a:spcBef>
              <a:buNone/>
            </a:pPr>
            <a:r>
              <a:rPr b="1" lang="en" sz="1200">
                <a:solidFill>
                  <a:schemeClr val="dk1"/>
                </a:solidFill>
              </a:rPr>
              <a:t>Rhesus Monkey</a:t>
            </a:r>
          </a:p>
        </p:txBody>
      </p:sp>
      <p:sp>
        <p:nvSpPr>
          <p:cNvPr id="327" name="Shape 327"/>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328" name="Shape 328"/>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329" name="Shape 329"/>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330" name="Shape 330"/>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331" name="Shape 331"/>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332" name="Shape 332"/>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
        <p:nvSpPr>
          <p:cNvPr id="333" name="Shape 333"/>
          <p:cNvSpPr txBox="1"/>
          <p:nvPr/>
        </p:nvSpPr>
        <p:spPr>
          <a:xfrm>
            <a:off x="1066800" y="0"/>
            <a:ext cx="7829700" cy="1144800"/>
          </a:xfrm>
          <a:prstGeom prst="rect">
            <a:avLst/>
          </a:prstGeom>
          <a:noFill/>
          <a:ln>
            <a:noFill/>
          </a:ln>
        </p:spPr>
        <p:txBody>
          <a:bodyPr anchorCtr="0" anchor="t" bIns="91425" lIns="91425" rIns="91425" tIns="91425">
            <a:noAutofit/>
          </a:bodyPr>
          <a:lstStyle/>
          <a:p>
            <a:pPr lvl="0">
              <a:spcBef>
                <a:spcPts val="0"/>
              </a:spcBef>
              <a:buNone/>
            </a:pPr>
            <a:r>
              <a:rPr lang="en" sz="3000">
                <a:latin typeface="Old Standard TT"/>
                <a:ea typeface="Old Standard TT"/>
                <a:cs typeface="Old Standard TT"/>
                <a:sym typeface="Old Standard TT"/>
              </a:rPr>
              <a:t>Getting non-human primates, Chimpanzee and Rhesus Monkey reference genomes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nvSpPr>
        <p:spPr>
          <a:xfrm>
            <a:off x="0" y="6366900"/>
            <a:ext cx="4606200" cy="338700"/>
          </a:xfrm>
          <a:prstGeom prst="rect">
            <a:avLst/>
          </a:prstGeom>
          <a:noFill/>
          <a:ln>
            <a:noFill/>
          </a:ln>
        </p:spPr>
        <p:txBody>
          <a:bodyPr anchorCtr="0" anchor="ctr" bIns="91425" lIns="91425" rIns="91425" tIns="91425">
            <a:noAutofit/>
          </a:bodyPr>
          <a:lstStyle/>
          <a:p>
            <a:pPr lvl="0" rtl="0">
              <a:spcBef>
                <a:spcPts val="0"/>
              </a:spcBef>
              <a:buNone/>
            </a:pPr>
            <a:r>
              <a:rPr lang="en"/>
              <a:t>http://useast.ensembl.org/info/data/ftp/index.html</a:t>
            </a:r>
          </a:p>
        </p:txBody>
      </p:sp>
      <p:pic>
        <p:nvPicPr>
          <p:cNvPr id="339" name="Shape 339"/>
          <p:cNvPicPr preferRelativeResize="0"/>
          <p:nvPr/>
        </p:nvPicPr>
        <p:blipFill rotWithShape="1">
          <a:blip r:embed="rId3">
            <a:alphaModFix/>
          </a:blip>
          <a:srcRect b="0" l="0" r="38672" t="0"/>
          <a:stretch/>
        </p:blipFill>
        <p:spPr>
          <a:xfrm>
            <a:off x="1246512" y="721937"/>
            <a:ext cx="7778577" cy="1969324"/>
          </a:xfrm>
          <a:prstGeom prst="rect">
            <a:avLst/>
          </a:prstGeom>
          <a:noFill/>
          <a:ln>
            <a:noFill/>
          </a:ln>
        </p:spPr>
      </p:pic>
      <p:sp>
        <p:nvSpPr>
          <p:cNvPr id="340" name="Shape 340"/>
          <p:cNvSpPr txBox="1"/>
          <p:nvPr/>
        </p:nvSpPr>
        <p:spPr>
          <a:xfrm>
            <a:off x="1246525" y="0"/>
            <a:ext cx="7897500" cy="742200"/>
          </a:xfrm>
          <a:prstGeom prst="rect">
            <a:avLst/>
          </a:prstGeom>
          <a:noFill/>
          <a:ln>
            <a:noFill/>
          </a:ln>
        </p:spPr>
        <p:txBody>
          <a:bodyPr anchorCtr="0" anchor="t" bIns="91425" lIns="91425" rIns="91425" tIns="91425">
            <a:noAutofit/>
          </a:bodyPr>
          <a:lstStyle/>
          <a:p>
            <a:pPr lvl="0" rtl="0">
              <a:spcBef>
                <a:spcPts val="0"/>
              </a:spcBef>
              <a:buNone/>
            </a:pPr>
            <a:r>
              <a:rPr lang="en" sz="3000">
                <a:latin typeface="Old Standard TT"/>
                <a:ea typeface="Old Standard TT"/>
                <a:cs typeface="Old Standard TT"/>
                <a:sym typeface="Old Standard TT"/>
              </a:rPr>
              <a:t>Getting human CDS in GTF format</a:t>
            </a:r>
          </a:p>
        </p:txBody>
      </p:sp>
      <p:sp>
        <p:nvSpPr>
          <p:cNvPr id="341" name="Shape 341"/>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342" name="Shape 342"/>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343" name="Shape 343"/>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344" name="Shape 344"/>
          <p:cNvSpPr txBox="1"/>
          <p:nvPr/>
        </p:nvSpPr>
        <p:spPr>
          <a:xfrm>
            <a:off x="25" y="2644650"/>
            <a:ext cx="1094100" cy="4959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Our Approach</a:t>
            </a:r>
          </a:p>
        </p:txBody>
      </p:sp>
      <p:sp>
        <p:nvSpPr>
          <p:cNvPr id="345" name="Shape 345"/>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346" name="Shape 346"/>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1218300" y="593375"/>
            <a:ext cx="7004400" cy="817500"/>
          </a:xfrm>
          <a:prstGeom prst="rect">
            <a:avLst/>
          </a:prstGeom>
        </p:spPr>
        <p:txBody>
          <a:bodyPr anchorCtr="0" anchor="t" bIns="91425" lIns="91425" rIns="91425" tIns="91425">
            <a:noAutofit/>
          </a:bodyPr>
          <a:lstStyle/>
          <a:p>
            <a:pPr lvl="0">
              <a:spcBef>
                <a:spcPts val="0"/>
              </a:spcBef>
              <a:buNone/>
            </a:pPr>
            <a:r>
              <a:rPr lang="en"/>
              <a:t>Results comparison - Read mapping</a:t>
            </a:r>
          </a:p>
        </p:txBody>
      </p:sp>
      <p:pic>
        <p:nvPicPr>
          <p:cNvPr descr="Reads_counts.png" id="352" name="Shape 352"/>
          <p:cNvPicPr preferRelativeResize="0"/>
          <p:nvPr/>
        </p:nvPicPr>
        <p:blipFill>
          <a:blip r:embed="rId3">
            <a:alphaModFix/>
          </a:blip>
          <a:stretch>
            <a:fillRect/>
          </a:stretch>
        </p:blipFill>
        <p:spPr>
          <a:xfrm>
            <a:off x="1671637" y="1435666"/>
            <a:ext cx="7172325" cy="4305300"/>
          </a:xfrm>
          <a:prstGeom prst="rect">
            <a:avLst/>
          </a:prstGeom>
          <a:noFill/>
          <a:ln>
            <a:noFill/>
          </a:ln>
        </p:spPr>
      </p:pic>
      <p:sp>
        <p:nvSpPr>
          <p:cNvPr id="353" name="Shape 353"/>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354" name="Shape 354"/>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355" name="Shape 355"/>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356" name="Shape 356"/>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357" name="Shape 357"/>
          <p:cNvSpPr txBox="1"/>
          <p:nvPr/>
        </p:nvSpPr>
        <p:spPr>
          <a:xfrm>
            <a:off x="25" y="3393100"/>
            <a:ext cx="1094100" cy="5370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358" name="Shape 358"/>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311700" y="593366"/>
            <a:ext cx="8520600" cy="817500"/>
          </a:xfrm>
          <a:prstGeom prst="rect">
            <a:avLst/>
          </a:prstGeom>
        </p:spPr>
        <p:txBody>
          <a:bodyPr anchorCtr="0" anchor="t" bIns="91425" lIns="91425" rIns="91425" tIns="91425">
            <a:noAutofit/>
          </a:bodyPr>
          <a:lstStyle/>
          <a:p>
            <a:pPr lvl="0">
              <a:spcBef>
                <a:spcPts val="0"/>
              </a:spcBef>
              <a:buNone/>
            </a:pPr>
            <a:r>
              <a:rPr lang="en"/>
              <a:t>OUTLINE</a:t>
            </a:r>
          </a:p>
        </p:txBody>
      </p:sp>
      <p:sp>
        <p:nvSpPr>
          <p:cNvPr id="67" name="Shape 67"/>
          <p:cNvSpPr txBox="1"/>
          <p:nvPr>
            <p:ph idx="1" type="body"/>
          </p:nvPr>
        </p:nvSpPr>
        <p:spPr>
          <a:xfrm>
            <a:off x="311700" y="1562133"/>
            <a:ext cx="8520600" cy="4529700"/>
          </a:xfrm>
          <a:prstGeom prst="rect">
            <a:avLst/>
          </a:prstGeom>
        </p:spPr>
        <p:txBody>
          <a:bodyPr anchorCtr="0" anchor="t" bIns="91425" lIns="91425" rIns="91425" tIns="91425">
            <a:noAutofit/>
          </a:bodyPr>
          <a:lstStyle/>
          <a:p>
            <a:pPr indent="-228600" lvl="0" marL="457200" rtl="0">
              <a:spcBef>
                <a:spcPts val="0"/>
              </a:spcBef>
              <a:buAutoNum type="arabicPeriod"/>
            </a:pPr>
            <a:r>
              <a:rPr lang="en"/>
              <a:t>Background</a:t>
            </a:r>
          </a:p>
          <a:p>
            <a:pPr indent="-228600" lvl="0" marL="457200" rtl="0">
              <a:spcBef>
                <a:spcPts val="0"/>
              </a:spcBef>
              <a:buAutoNum type="arabicPeriod"/>
            </a:pPr>
            <a:r>
              <a:rPr lang="en"/>
              <a:t>Paper workflow (Methods)</a:t>
            </a:r>
          </a:p>
          <a:p>
            <a:pPr indent="-228600" lvl="0" marL="457200" rtl="0">
              <a:spcBef>
                <a:spcPts val="0"/>
              </a:spcBef>
              <a:buAutoNum type="arabicPeriod"/>
            </a:pPr>
            <a:r>
              <a:rPr lang="en"/>
              <a:t>Our approach</a:t>
            </a:r>
          </a:p>
          <a:p>
            <a:pPr indent="-228600" lvl="0" marL="457200" rtl="0">
              <a:spcBef>
                <a:spcPts val="0"/>
              </a:spcBef>
              <a:buAutoNum type="arabicPeriod"/>
            </a:pPr>
            <a:r>
              <a:rPr lang="en"/>
              <a:t>Results Comparison</a:t>
            </a:r>
          </a:p>
          <a:p>
            <a:pPr indent="-228600" lvl="0" marL="457200">
              <a:spcBef>
                <a:spcPts val="0"/>
              </a:spcBef>
              <a:buAutoNum type="arabicPeriod"/>
            </a:pPr>
            <a:r>
              <a:rPr lang="en"/>
              <a:t>Conclusions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1115125" y="219975"/>
            <a:ext cx="7876500" cy="741600"/>
          </a:xfrm>
          <a:prstGeom prst="rect">
            <a:avLst/>
          </a:prstGeom>
        </p:spPr>
        <p:txBody>
          <a:bodyPr anchorCtr="0" anchor="t" bIns="91425" lIns="91425" rIns="91425" tIns="91425">
            <a:noAutofit/>
          </a:bodyPr>
          <a:lstStyle/>
          <a:p>
            <a:pPr lvl="0" rtl="0" algn="ctr">
              <a:spcBef>
                <a:spcPts val="0"/>
              </a:spcBef>
              <a:buClr>
                <a:schemeClr val="dk1"/>
              </a:buClr>
              <a:buSzPct val="36666"/>
              <a:buFont typeface="Arial"/>
              <a:buNone/>
            </a:pPr>
            <a:r>
              <a:rPr lang="en"/>
              <a:t>Defining</a:t>
            </a:r>
            <a:r>
              <a:rPr lang="en"/>
              <a:t> Orthologous Genes for DE Analysis</a:t>
            </a:r>
          </a:p>
        </p:txBody>
      </p:sp>
      <p:sp>
        <p:nvSpPr>
          <p:cNvPr id="364" name="Shape 364"/>
          <p:cNvSpPr txBox="1"/>
          <p:nvPr>
            <p:ph idx="1" type="body"/>
          </p:nvPr>
        </p:nvSpPr>
        <p:spPr>
          <a:xfrm>
            <a:off x="1267525" y="961575"/>
            <a:ext cx="7495200" cy="4529700"/>
          </a:xfrm>
          <a:prstGeom prst="rect">
            <a:avLst/>
          </a:prstGeom>
        </p:spPr>
        <p:txBody>
          <a:bodyPr anchorCtr="0" anchor="t" bIns="91425" lIns="91425" rIns="91425" tIns="91425">
            <a:noAutofit/>
          </a:bodyPr>
          <a:lstStyle/>
          <a:p>
            <a:pPr indent="-368300" lvl="0" marL="457200">
              <a:spcBef>
                <a:spcPts val="0"/>
              </a:spcBef>
              <a:buSzPct val="100000"/>
              <a:buChar char="●"/>
            </a:pPr>
            <a:r>
              <a:rPr lang="en" sz="2200"/>
              <a:t>Authors used BLAT (BLAST-like alignment tool) through Galaxy to identify orthologs shared </a:t>
            </a:r>
            <a:r>
              <a:rPr lang="en" sz="2200"/>
              <a:t>amongst included species</a:t>
            </a:r>
            <a:r>
              <a:rPr lang="en" sz="2200"/>
              <a:t> </a:t>
            </a:r>
          </a:p>
          <a:p>
            <a:pPr indent="-368300" lvl="0" marL="457200">
              <a:spcBef>
                <a:spcPts val="0"/>
              </a:spcBef>
              <a:buSzPct val="100000"/>
              <a:buChar char="●"/>
            </a:pPr>
            <a:r>
              <a:rPr lang="en" sz="2200"/>
              <a:t>Removed exons with multiple possible orthologs or highly similar paralogs</a:t>
            </a:r>
          </a:p>
          <a:p>
            <a:pPr indent="-368300" lvl="0" marL="457200">
              <a:spcBef>
                <a:spcPts val="0"/>
              </a:spcBef>
              <a:buSzPct val="100000"/>
              <a:buChar char="●"/>
            </a:pPr>
            <a:r>
              <a:rPr lang="en" sz="2200"/>
              <a:t>Total of 20, 689 orthologous genes  </a:t>
            </a:r>
          </a:p>
        </p:txBody>
      </p:sp>
      <p:pic>
        <p:nvPicPr>
          <p:cNvPr id="365" name="Shape 365"/>
          <p:cNvPicPr preferRelativeResize="0"/>
          <p:nvPr/>
        </p:nvPicPr>
        <p:blipFill rotWithShape="1">
          <a:blip r:embed="rId3">
            <a:alphaModFix/>
          </a:blip>
          <a:srcRect b="59135" l="19484" r="20599" t="15525"/>
          <a:stretch/>
        </p:blipFill>
        <p:spPr>
          <a:xfrm>
            <a:off x="1578350" y="3445675"/>
            <a:ext cx="6457949" cy="1535475"/>
          </a:xfrm>
          <a:prstGeom prst="rect">
            <a:avLst/>
          </a:prstGeom>
          <a:noFill/>
          <a:ln>
            <a:noFill/>
          </a:ln>
        </p:spPr>
      </p:pic>
      <p:pic>
        <p:nvPicPr>
          <p:cNvPr id="366" name="Shape 366"/>
          <p:cNvPicPr preferRelativeResize="0"/>
          <p:nvPr/>
        </p:nvPicPr>
        <p:blipFill rotWithShape="1">
          <a:blip r:embed="rId4">
            <a:alphaModFix/>
          </a:blip>
          <a:srcRect b="22226" l="19703" r="21638" t="60259"/>
          <a:stretch/>
        </p:blipFill>
        <p:spPr>
          <a:xfrm>
            <a:off x="1629424" y="5114500"/>
            <a:ext cx="6647150" cy="1092374"/>
          </a:xfrm>
          <a:prstGeom prst="rect">
            <a:avLst/>
          </a:prstGeom>
          <a:noFill/>
          <a:ln>
            <a:noFill/>
          </a:ln>
        </p:spPr>
      </p:pic>
      <p:sp>
        <p:nvSpPr>
          <p:cNvPr id="367" name="Shape 367"/>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368" name="Shape 368"/>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369" name="Shape 369"/>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370" name="Shape 370"/>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371" name="Shape 371"/>
          <p:cNvSpPr txBox="1"/>
          <p:nvPr/>
        </p:nvSpPr>
        <p:spPr>
          <a:xfrm>
            <a:off x="25" y="3393100"/>
            <a:ext cx="1094100" cy="5370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372" name="Shape 372"/>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sp>
        <p:nvSpPr>
          <p:cNvPr id="377" name="Shape 377"/>
          <p:cNvSpPr txBox="1"/>
          <p:nvPr>
            <p:ph type="title"/>
          </p:nvPr>
        </p:nvSpPr>
        <p:spPr>
          <a:xfrm>
            <a:off x="1214150" y="593375"/>
            <a:ext cx="7618200" cy="817500"/>
          </a:xfrm>
          <a:prstGeom prst="rect">
            <a:avLst/>
          </a:prstGeom>
        </p:spPr>
        <p:txBody>
          <a:bodyPr anchorCtr="0" anchor="t" bIns="91425" lIns="91425" rIns="91425" tIns="91425">
            <a:noAutofit/>
          </a:bodyPr>
          <a:lstStyle/>
          <a:p>
            <a:pPr lvl="0">
              <a:spcBef>
                <a:spcPts val="0"/>
              </a:spcBef>
              <a:buNone/>
            </a:pPr>
            <a:r>
              <a:rPr lang="en"/>
              <a:t>Statistical Models for DE Analysis</a:t>
            </a:r>
          </a:p>
        </p:txBody>
      </p:sp>
      <p:sp>
        <p:nvSpPr>
          <p:cNvPr id="378" name="Shape 378"/>
          <p:cNvSpPr txBox="1"/>
          <p:nvPr>
            <p:ph idx="1" type="body"/>
          </p:nvPr>
        </p:nvSpPr>
        <p:spPr>
          <a:xfrm>
            <a:off x="1231574" y="1562225"/>
            <a:ext cx="4069200" cy="4529700"/>
          </a:xfrm>
          <a:prstGeom prst="rect">
            <a:avLst/>
          </a:prstGeom>
        </p:spPr>
        <p:txBody>
          <a:bodyPr anchorCtr="0" anchor="t" bIns="91425" lIns="91425" rIns="91425" tIns="91425">
            <a:noAutofit/>
          </a:bodyPr>
          <a:lstStyle/>
          <a:p>
            <a:pPr lvl="0">
              <a:spcBef>
                <a:spcPts val="0"/>
              </a:spcBef>
              <a:buNone/>
            </a:pPr>
            <a:r>
              <a:rPr lang="en" sz="2000" u="sng"/>
              <a:t>Paper Model:</a:t>
            </a:r>
            <a:r>
              <a:rPr lang="en" sz="2000" u="sng"/>
              <a:t>Poisson mixed-effects</a:t>
            </a:r>
          </a:p>
          <a:p>
            <a:pPr indent="-355600" lvl="0" marL="457200">
              <a:spcBef>
                <a:spcPts val="0"/>
              </a:spcBef>
              <a:buSzPct val="100000"/>
            </a:pPr>
            <a:r>
              <a:rPr lang="en" sz="2000"/>
              <a:t>Normalized read counts using library size</a:t>
            </a:r>
          </a:p>
          <a:p>
            <a:pPr indent="-355600" lvl="0" marL="457200">
              <a:spcBef>
                <a:spcPts val="0"/>
              </a:spcBef>
              <a:buSzPct val="100000"/>
            </a:pPr>
            <a:r>
              <a:rPr lang="en" sz="2000"/>
              <a:t>Likelihood-ratio test statistic using lme4 package in R</a:t>
            </a:r>
          </a:p>
          <a:p>
            <a:pPr indent="-355600" lvl="0" marL="457200">
              <a:spcBef>
                <a:spcPts val="0"/>
              </a:spcBef>
              <a:buSzPct val="100000"/>
            </a:pPr>
            <a:r>
              <a:rPr lang="en" sz="2000"/>
              <a:t>Obtain P-values by comparing test statistic to chi-square distribution</a:t>
            </a:r>
          </a:p>
          <a:p>
            <a:pPr indent="-355600" lvl="0" marL="457200">
              <a:spcBef>
                <a:spcPts val="0"/>
              </a:spcBef>
              <a:buSzPct val="100000"/>
            </a:pPr>
            <a:r>
              <a:rPr lang="en" sz="2000"/>
              <a:t>Correct for multiple testing and control FDR at 0.05 using Storey and Tibshirani approach</a:t>
            </a:r>
          </a:p>
          <a:p>
            <a:pPr lvl="0">
              <a:spcBef>
                <a:spcPts val="0"/>
              </a:spcBef>
              <a:buNone/>
            </a:pPr>
            <a:r>
              <a:t/>
            </a:r>
            <a:endParaRPr sz="2000"/>
          </a:p>
          <a:p>
            <a:pPr lvl="0">
              <a:spcBef>
                <a:spcPts val="0"/>
              </a:spcBef>
              <a:buNone/>
            </a:pPr>
            <a:r>
              <a:rPr lang="en" sz="2000"/>
              <a:t>  </a:t>
            </a:r>
          </a:p>
          <a:p>
            <a:pPr lvl="0">
              <a:spcBef>
                <a:spcPts val="0"/>
              </a:spcBef>
              <a:buNone/>
            </a:pPr>
            <a:r>
              <a:t/>
            </a:r>
            <a:endParaRPr/>
          </a:p>
        </p:txBody>
      </p:sp>
      <p:sp>
        <p:nvSpPr>
          <p:cNvPr id="379" name="Shape 379"/>
          <p:cNvSpPr txBox="1"/>
          <p:nvPr>
            <p:ph idx="2" type="body"/>
          </p:nvPr>
        </p:nvSpPr>
        <p:spPr>
          <a:xfrm>
            <a:off x="5323625" y="1562225"/>
            <a:ext cx="3737400" cy="4529700"/>
          </a:xfrm>
          <a:prstGeom prst="rect">
            <a:avLst/>
          </a:prstGeom>
        </p:spPr>
        <p:txBody>
          <a:bodyPr anchorCtr="0" anchor="t" bIns="91425" lIns="91425" rIns="91425" tIns="91425">
            <a:noAutofit/>
          </a:bodyPr>
          <a:lstStyle/>
          <a:p>
            <a:pPr lvl="0">
              <a:spcBef>
                <a:spcPts val="0"/>
              </a:spcBef>
              <a:buNone/>
            </a:pPr>
            <a:r>
              <a:rPr lang="en" sz="2000" u="sng"/>
              <a:t>Our Model: </a:t>
            </a:r>
            <a:r>
              <a:rPr lang="en" sz="2000" u="sng"/>
              <a:t>Negative binomial</a:t>
            </a:r>
          </a:p>
          <a:p>
            <a:pPr indent="-355600" lvl="0" marL="457200">
              <a:spcBef>
                <a:spcPts val="0"/>
              </a:spcBef>
              <a:buSzPct val="100000"/>
            </a:pPr>
            <a:r>
              <a:rPr lang="en" sz="2000"/>
              <a:t>Normalized read counts using Trimmed mean of M values (TMM)</a:t>
            </a:r>
          </a:p>
          <a:p>
            <a:pPr indent="-355600" lvl="0" marL="457200">
              <a:spcBef>
                <a:spcPts val="0"/>
              </a:spcBef>
              <a:buSzPct val="100000"/>
            </a:pPr>
            <a:r>
              <a:rPr lang="en" sz="2000"/>
              <a:t>Obtain P-values using exact test from edgeR package in R</a:t>
            </a:r>
          </a:p>
          <a:p>
            <a:pPr indent="-355600" lvl="0" marL="457200" rtl="0">
              <a:spcBef>
                <a:spcPts val="0"/>
              </a:spcBef>
              <a:buSzPct val="100000"/>
            </a:pPr>
            <a:r>
              <a:rPr lang="en" sz="2000"/>
              <a:t>Correct for multiple testing and control FDR at 0.05 using Storey and Tibshirani approach </a:t>
            </a:r>
          </a:p>
        </p:txBody>
      </p:sp>
      <p:sp>
        <p:nvSpPr>
          <p:cNvPr id="380" name="Shape 380"/>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381" name="Shape 381"/>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382" name="Shape 382"/>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383" name="Shape 383"/>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384" name="Shape 384"/>
          <p:cNvSpPr txBox="1"/>
          <p:nvPr/>
        </p:nvSpPr>
        <p:spPr>
          <a:xfrm>
            <a:off x="25" y="3393100"/>
            <a:ext cx="1094100" cy="5370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385" name="Shape 385"/>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ph type="title"/>
          </p:nvPr>
        </p:nvSpPr>
        <p:spPr>
          <a:xfrm>
            <a:off x="1220975" y="0"/>
            <a:ext cx="7431600" cy="575100"/>
          </a:xfrm>
          <a:prstGeom prst="rect">
            <a:avLst/>
          </a:prstGeom>
        </p:spPr>
        <p:txBody>
          <a:bodyPr anchorCtr="0" anchor="t" bIns="91425" lIns="91425" rIns="91425" tIns="91425">
            <a:noAutofit/>
          </a:bodyPr>
          <a:lstStyle/>
          <a:p>
            <a:pPr lvl="0" algn="ctr">
              <a:spcBef>
                <a:spcPts val="0"/>
              </a:spcBef>
              <a:buNone/>
            </a:pPr>
            <a:r>
              <a:rPr lang="en" sz="2400"/>
              <a:t>R</a:t>
            </a:r>
            <a:r>
              <a:rPr lang="en" sz="2400"/>
              <a:t>esults Comparison: </a:t>
            </a:r>
            <a:r>
              <a:rPr lang="en" sz="2400"/>
              <a:t>DE Analysis by Species and Sex</a:t>
            </a:r>
          </a:p>
        </p:txBody>
      </p:sp>
      <p:pic>
        <p:nvPicPr>
          <p:cNvPr id="391" name="Shape 391"/>
          <p:cNvPicPr preferRelativeResize="0"/>
          <p:nvPr/>
        </p:nvPicPr>
        <p:blipFill>
          <a:blip r:embed="rId3">
            <a:alphaModFix/>
          </a:blip>
          <a:stretch>
            <a:fillRect/>
          </a:stretch>
        </p:blipFill>
        <p:spPr>
          <a:xfrm>
            <a:off x="1747850" y="1244825"/>
            <a:ext cx="6784025" cy="2221325"/>
          </a:xfrm>
          <a:prstGeom prst="rect">
            <a:avLst/>
          </a:prstGeom>
          <a:noFill/>
          <a:ln>
            <a:noFill/>
          </a:ln>
        </p:spPr>
      </p:pic>
      <p:sp>
        <p:nvSpPr>
          <p:cNvPr id="392" name="Shape 392"/>
          <p:cNvSpPr txBox="1"/>
          <p:nvPr/>
        </p:nvSpPr>
        <p:spPr>
          <a:xfrm>
            <a:off x="1404562" y="3560775"/>
            <a:ext cx="7248000" cy="575100"/>
          </a:xfrm>
          <a:prstGeom prst="rect">
            <a:avLst/>
          </a:prstGeom>
          <a:noFill/>
          <a:ln>
            <a:noFill/>
          </a:ln>
        </p:spPr>
        <p:txBody>
          <a:bodyPr anchorCtr="0" anchor="t" bIns="91425" lIns="91425" rIns="91425" tIns="91425">
            <a:noAutofit/>
          </a:bodyPr>
          <a:lstStyle/>
          <a:p>
            <a:pPr lvl="0" rtl="0">
              <a:spcBef>
                <a:spcPts val="0"/>
              </a:spcBef>
              <a:buNone/>
            </a:pPr>
            <a:r>
              <a:rPr b="1" lang="en" sz="2400">
                <a:latin typeface="Old Standard TT"/>
                <a:ea typeface="Old Standard TT"/>
                <a:cs typeface="Old Standard TT"/>
                <a:sym typeface="Old Standard TT"/>
              </a:rPr>
              <a:t>Results in our analysis</a:t>
            </a:r>
          </a:p>
        </p:txBody>
      </p:sp>
      <p:sp>
        <p:nvSpPr>
          <p:cNvPr id="393" name="Shape 393"/>
          <p:cNvSpPr txBox="1"/>
          <p:nvPr/>
        </p:nvSpPr>
        <p:spPr>
          <a:xfrm>
            <a:off x="1159075" y="5885525"/>
            <a:ext cx="7984800" cy="850800"/>
          </a:xfrm>
          <a:prstGeom prst="rect">
            <a:avLst/>
          </a:prstGeom>
          <a:noFill/>
          <a:ln>
            <a:noFill/>
          </a:ln>
        </p:spPr>
        <p:txBody>
          <a:bodyPr anchorCtr="0" anchor="t" bIns="91425" lIns="91425" rIns="91425" tIns="91425">
            <a:noAutofit/>
          </a:bodyPr>
          <a:lstStyle/>
          <a:p>
            <a:pPr lvl="0" rtl="0">
              <a:lnSpc>
                <a:spcPct val="90000"/>
              </a:lnSpc>
              <a:spcBef>
                <a:spcPts val="1000"/>
              </a:spcBef>
              <a:buClr>
                <a:schemeClr val="dk1"/>
              </a:buClr>
              <a:buSzPct val="55000"/>
              <a:buFont typeface="Arial"/>
              <a:buNone/>
            </a:pPr>
            <a:r>
              <a:rPr lang="en" sz="2000">
                <a:solidFill>
                  <a:schemeClr val="dk1"/>
                </a:solidFill>
                <a:latin typeface="Old Standard TT"/>
                <a:ea typeface="Old Standard TT"/>
                <a:cs typeface="Old Standard TT"/>
                <a:sym typeface="Old Standard TT"/>
              </a:rPr>
              <a:t>•More DE genes between human-rhesus than human-chimpanzee for both sexes</a:t>
            </a:r>
          </a:p>
          <a:p>
            <a:pPr lvl="0">
              <a:spcBef>
                <a:spcPts val="0"/>
              </a:spcBef>
              <a:buNone/>
            </a:pPr>
            <a:r>
              <a:t/>
            </a:r>
            <a:endParaRPr/>
          </a:p>
        </p:txBody>
      </p:sp>
      <p:sp>
        <p:nvSpPr>
          <p:cNvPr id="394" name="Shape 394"/>
          <p:cNvSpPr txBox="1"/>
          <p:nvPr/>
        </p:nvSpPr>
        <p:spPr>
          <a:xfrm>
            <a:off x="1319200" y="622400"/>
            <a:ext cx="5976300" cy="575100"/>
          </a:xfrm>
          <a:prstGeom prst="rect">
            <a:avLst/>
          </a:prstGeom>
          <a:noFill/>
          <a:ln>
            <a:noFill/>
          </a:ln>
        </p:spPr>
        <p:txBody>
          <a:bodyPr anchorCtr="0" anchor="t" bIns="91425" lIns="91425" rIns="91425" tIns="91425">
            <a:noAutofit/>
          </a:bodyPr>
          <a:lstStyle/>
          <a:p>
            <a:pPr lvl="0" rtl="0">
              <a:spcBef>
                <a:spcPts val="0"/>
              </a:spcBef>
              <a:buNone/>
            </a:pPr>
            <a:r>
              <a:rPr b="1" lang="en" sz="2400">
                <a:latin typeface="Old Standard TT"/>
                <a:ea typeface="Old Standard TT"/>
                <a:cs typeface="Old Standard TT"/>
                <a:sym typeface="Old Standard TT"/>
              </a:rPr>
              <a:t>Results in paper</a:t>
            </a:r>
          </a:p>
        </p:txBody>
      </p:sp>
      <p:graphicFrame>
        <p:nvGraphicFramePr>
          <p:cNvPr id="395" name="Shape 395"/>
          <p:cNvGraphicFramePr/>
          <p:nvPr/>
        </p:nvGraphicFramePr>
        <p:xfrm>
          <a:off x="1364337" y="4135875"/>
          <a:ext cx="3000000" cy="3000000"/>
        </p:xfrm>
        <a:graphic>
          <a:graphicData uri="http://schemas.openxmlformats.org/drawingml/2006/table">
            <a:tbl>
              <a:tblPr>
                <a:noFill/>
                <a:tableStyleId>{A4412E23-573F-4C42-9E05-35ED21E884D2}</a:tableStyleId>
              </a:tblPr>
              <a:tblGrid>
                <a:gridCol w="1884975"/>
                <a:gridCol w="1896100"/>
                <a:gridCol w="1884975"/>
                <a:gridCol w="1884975"/>
              </a:tblGrid>
              <a:tr h="415300">
                <a:tc>
                  <a:txBody>
                    <a:bodyPr>
                      <a:noAutofit/>
                    </a:bodyPr>
                    <a:lstStyle/>
                    <a:p>
                      <a:pPr lvl="0" rtl="0" algn="r">
                        <a:lnSpc>
                          <a:spcPct val="115000"/>
                        </a:lnSpc>
                        <a:spcBef>
                          <a:spcPts val="0"/>
                        </a:spcBef>
                        <a:buNone/>
                      </a:pPr>
                      <a:r>
                        <a:rPr i="1" lang="en" sz="1300"/>
                        <a:t> </a:t>
                      </a:r>
                    </a:p>
                  </a:txBody>
                  <a:tcPr marT="91425" marB="91425" marR="68575" marL="68575">
                    <a:lnB cap="flat" cmpd="sng" w="12700">
                      <a:solidFill>
                        <a:srgbClr val="7F7F7F"/>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b="1" i="1" lang="en" sz="1300"/>
                        <a:t>All</a:t>
                      </a:r>
                    </a:p>
                  </a:txBody>
                  <a:tcPr marT="91425" marB="91425" marR="68575" marL="68575">
                    <a:lnB cap="flat" cmpd="sng" w="12700">
                      <a:solidFill>
                        <a:srgbClr val="7F7F7F"/>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b="1" i="1" lang="en" sz="1300"/>
                        <a:t>Males only</a:t>
                      </a:r>
                    </a:p>
                  </a:txBody>
                  <a:tcPr marT="91425" marB="91425" marR="68575" marL="68575">
                    <a:lnB cap="flat" cmpd="sng" w="12700">
                      <a:solidFill>
                        <a:srgbClr val="7F7F7F"/>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b="1" i="1" lang="en" sz="1300"/>
                        <a:t>Females only</a:t>
                      </a:r>
                    </a:p>
                  </a:txBody>
                  <a:tcPr marT="91425" marB="91425" marR="68575" marL="68575">
                    <a:lnB cap="flat" cmpd="sng" w="12700">
                      <a:solidFill>
                        <a:srgbClr val="7F7F7F"/>
                      </a:solidFill>
                      <a:prstDash val="solid"/>
                      <a:round/>
                      <a:headEnd len="med" w="med" type="none"/>
                      <a:tailEnd len="med" w="med" type="none"/>
                    </a:lnB>
                    <a:solidFill>
                      <a:srgbClr val="FFFFFF"/>
                    </a:solidFill>
                  </a:tcPr>
                </a:tc>
              </a:tr>
              <a:tr h="428825">
                <a:tc>
                  <a:txBody>
                    <a:bodyPr>
                      <a:noAutofit/>
                    </a:bodyPr>
                    <a:lstStyle/>
                    <a:p>
                      <a:pPr lvl="0" rtl="0" algn="r">
                        <a:lnSpc>
                          <a:spcPct val="115000"/>
                        </a:lnSpc>
                        <a:spcBef>
                          <a:spcPts val="0"/>
                        </a:spcBef>
                        <a:buNone/>
                      </a:pPr>
                      <a:r>
                        <a:rPr b="1" i="1" lang="en" sz="1300"/>
                        <a:t>Human-chimpanzee</a:t>
                      </a:r>
                    </a:p>
                  </a:txBody>
                  <a:tcPr marT="91425" marB="91425" marR="68575" marL="68575">
                    <a:lnR cap="flat" cmpd="sng" w="12700">
                      <a:solidFill>
                        <a:srgbClr val="7F7F7F"/>
                      </a:solidFill>
                      <a:prstDash val="solid"/>
                      <a:round/>
                      <a:headEnd len="med" w="med" type="none"/>
                      <a:tailEnd len="med" w="med" type="none"/>
                    </a:lnR>
                    <a:lnT cap="flat" cmpd="sng" w="12700">
                      <a:solidFill>
                        <a:srgbClr val="7F7F7F"/>
                      </a:solidFill>
                      <a:prstDash val="solid"/>
                      <a:round/>
                      <a:headEnd len="med" w="med" type="none"/>
                      <a:tailEnd len="med" w="med" type="none"/>
                    </a:lnT>
                    <a:solidFill>
                      <a:srgbClr val="FFFFFF"/>
                    </a:solidFill>
                  </a:tcPr>
                </a:tc>
                <a:tc>
                  <a:txBody>
                    <a:bodyPr>
                      <a:noAutofit/>
                    </a:bodyPr>
                    <a:lstStyle/>
                    <a:p>
                      <a:pPr lvl="0" rtl="0">
                        <a:lnSpc>
                          <a:spcPct val="115000"/>
                        </a:lnSpc>
                        <a:spcBef>
                          <a:spcPts val="0"/>
                        </a:spcBef>
                        <a:buNone/>
                      </a:pPr>
                      <a:r>
                        <a:rPr lang="en"/>
                        <a:t>2188</a:t>
                      </a:r>
                    </a:p>
                  </a:txBody>
                  <a:tcPr marT="91425" marB="91425" marR="68575" marL="68575">
                    <a:lnL cap="flat" cmpd="sng" w="12700">
                      <a:solidFill>
                        <a:srgbClr val="7F7F7F"/>
                      </a:solidFill>
                      <a:prstDash val="solid"/>
                      <a:round/>
                      <a:headEnd len="med" w="med" type="none"/>
                      <a:tailEnd len="med" w="med" type="none"/>
                    </a:lnL>
                    <a:lnT cap="flat" cmpd="sng" w="12700">
                      <a:solidFill>
                        <a:srgbClr val="7F7F7F"/>
                      </a:solidFill>
                      <a:prstDash val="solid"/>
                      <a:round/>
                      <a:headEnd len="med" w="med" type="none"/>
                      <a:tailEnd len="med" w="med" type="none"/>
                    </a:lnT>
                    <a:solidFill>
                      <a:srgbClr val="F2F2F2"/>
                    </a:solidFill>
                  </a:tcPr>
                </a:tc>
                <a:tc>
                  <a:txBody>
                    <a:bodyPr>
                      <a:noAutofit/>
                    </a:bodyPr>
                    <a:lstStyle/>
                    <a:p>
                      <a:pPr lvl="0" rtl="0">
                        <a:lnSpc>
                          <a:spcPct val="115000"/>
                        </a:lnSpc>
                        <a:spcBef>
                          <a:spcPts val="0"/>
                        </a:spcBef>
                        <a:buNone/>
                      </a:pPr>
                      <a:r>
                        <a:rPr lang="en"/>
                        <a:t>1062</a:t>
                      </a:r>
                    </a:p>
                  </a:txBody>
                  <a:tcPr marT="91425" marB="91425" marR="68575" marL="68575">
                    <a:lnT cap="flat" cmpd="sng" w="12700">
                      <a:solidFill>
                        <a:srgbClr val="7F7F7F"/>
                      </a:solidFill>
                      <a:prstDash val="solid"/>
                      <a:round/>
                      <a:headEnd len="med" w="med" type="none"/>
                      <a:tailEnd len="med" w="med" type="none"/>
                    </a:lnT>
                    <a:solidFill>
                      <a:srgbClr val="F2F2F2"/>
                    </a:solidFill>
                  </a:tcPr>
                </a:tc>
                <a:tc>
                  <a:txBody>
                    <a:bodyPr>
                      <a:noAutofit/>
                    </a:bodyPr>
                    <a:lstStyle/>
                    <a:p>
                      <a:pPr lvl="0" rtl="0">
                        <a:lnSpc>
                          <a:spcPct val="115000"/>
                        </a:lnSpc>
                        <a:spcBef>
                          <a:spcPts val="0"/>
                        </a:spcBef>
                        <a:buNone/>
                      </a:pPr>
                      <a:r>
                        <a:rPr lang="en"/>
                        <a:t>590</a:t>
                      </a:r>
                    </a:p>
                  </a:txBody>
                  <a:tcPr marT="91425" marB="91425" marR="68575" marL="68575">
                    <a:lnT cap="flat" cmpd="sng" w="12700">
                      <a:solidFill>
                        <a:srgbClr val="7F7F7F"/>
                      </a:solidFill>
                      <a:prstDash val="solid"/>
                      <a:round/>
                      <a:headEnd len="med" w="med" type="none"/>
                      <a:tailEnd len="med" w="med" type="none"/>
                    </a:lnT>
                    <a:solidFill>
                      <a:srgbClr val="F2F2F2"/>
                    </a:solidFill>
                  </a:tcPr>
                </a:tc>
              </a:tr>
              <a:tr h="434525">
                <a:tc>
                  <a:txBody>
                    <a:bodyPr>
                      <a:noAutofit/>
                    </a:bodyPr>
                    <a:lstStyle/>
                    <a:p>
                      <a:pPr lvl="0" rtl="0" algn="r">
                        <a:lnSpc>
                          <a:spcPct val="115000"/>
                        </a:lnSpc>
                        <a:spcBef>
                          <a:spcPts val="0"/>
                        </a:spcBef>
                        <a:buNone/>
                      </a:pPr>
                      <a:r>
                        <a:rPr b="1" i="1" lang="en" sz="1300"/>
                        <a:t>Human-rhesus</a:t>
                      </a:r>
                    </a:p>
                  </a:txBody>
                  <a:tcPr marT="91425" marB="91425" marR="68575" marL="68575">
                    <a:lnR cap="flat" cmpd="sng" w="12700">
                      <a:solidFill>
                        <a:srgbClr val="7F7F7F"/>
                      </a:solidFill>
                      <a:prstDash val="solid"/>
                      <a:round/>
                      <a:headEnd len="med" w="med" type="none"/>
                      <a:tailEnd len="med" w="med" type="none"/>
                    </a:lnR>
                    <a:solidFill>
                      <a:srgbClr val="FFFFFF"/>
                    </a:solidFill>
                  </a:tcPr>
                </a:tc>
                <a:tc>
                  <a:txBody>
                    <a:bodyPr>
                      <a:noAutofit/>
                    </a:bodyPr>
                    <a:lstStyle/>
                    <a:p>
                      <a:pPr lvl="0" rtl="0">
                        <a:lnSpc>
                          <a:spcPct val="115000"/>
                        </a:lnSpc>
                        <a:spcBef>
                          <a:spcPts val="0"/>
                        </a:spcBef>
                        <a:buNone/>
                      </a:pPr>
                      <a:r>
                        <a:rPr lang="en">
                          <a:solidFill>
                            <a:schemeClr val="dk1"/>
                          </a:solidFill>
                        </a:rPr>
                        <a:t>5384</a:t>
                      </a:r>
                    </a:p>
                  </a:txBody>
                  <a:tcPr marT="91425" marB="91425" marR="68575" marL="68575">
                    <a:lnL cap="flat" cmpd="sng" w="12700">
                      <a:solidFill>
                        <a:srgbClr val="7F7F7F"/>
                      </a:solidFill>
                      <a:prstDash val="solid"/>
                      <a:round/>
                      <a:headEnd len="med" w="med" type="none"/>
                      <a:tailEnd len="med" w="med" type="none"/>
                    </a:lnL>
                  </a:tcPr>
                </a:tc>
                <a:tc>
                  <a:txBody>
                    <a:bodyPr>
                      <a:noAutofit/>
                    </a:bodyPr>
                    <a:lstStyle/>
                    <a:p>
                      <a:pPr lvl="0" rtl="0">
                        <a:lnSpc>
                          <a:spcPct val="115000"/>
                        </a:lnSpc>
                        <a:spcBef>
                          <a:spcPts val="0"/>
                        </a:spcBef>
                        <a:buNone/>
                      </a:pPr>
                      <a:r>
                        <a:rPr lang="en"/>
                        <a:t>2739</a:t>
                      </a:r>
                    </a:p>
                  </a:txBody>
                  <a:tcPr marT="91425" marB="91425" marR="68575" marL="68575"/>
                </a:tc>
                <a:tc>
                  <a:txBody>
                    <a:bodyPr>
                      <a:noAutofit/>
                    </a:bodyPr>
                    <a:lstStyle/>
                    <a:p>
                      <a:pPr lvl="0" rtl="0">
                        <a:lnSpc>
                          <a:spcPct val="115000"/>
                        </a:lnSpc>
                        <a:spcBef>
                          <a:spcPts val="0"/>
                        </a:spcBef>
                        <a:buNone/>
                      </a:pPr>
                      <a:r>
                        <a:rPr lang="en"/>
                        <a:t>2506</a:t>
                      </a:r>
                    </a:p>
                  </a:txBody>
                  <a:tcPr marT="91425" marB="91425" marR="68575" marL="68575"/>
                </a:tc>
              </a:tr>
              <a:tr h="434525">
                <a:tc>
                  <a:txBody>
                    <a:bodyPr>
                      <a:noAutofit/>
                    </a:bodyPr>
                    <a:lstStyle/>
                    <a:p>
                      <a:pPr lvl="0" rtl="0" algn="r">
                        <a:lnSpc>
                          <a:spcPct val="115000"/>
                        </a:lnSpc>
                        <a:spcBef>
                          <a:spcPts val="0"/>
                        </a:spcBef>
                        <a:buNone/>
                      </a:pPr>
                      <a:r>
                        <a:rPr b="1" i="1" lang="en" sz="1300"/>
                        <a:t>Chimpanzee-rhesus</a:t>
                      </a:r>
                    </a:p>
                  </a:txBody>
                  <a:tcPr marT="91425" marB="91425" marR="68575" marL="68575">
                    <a:lnR cap="flat" cmpd="sng" w="12700">
                      <a:solidFill>
                        <a:srgbClr val="7F7F7F"/>
                      </a:solidFill>
                      <a:prstDash val="solid"/>
                      <a:round/>
                      <a:headEnd len="med" w="med" type="none"/>
                      <a:tailEnd len="med" w="med" type="none"/>
                    </a:lnR>
                    <a:solidFill>
                      <a:srgbClr val="FFFFFF"/>
                    </a:solidFill>
                  </a:tcPr>
                </a:tc>
                <a:tc>
                  <a:txBody>
                    <a:bodyPr>
                      <a:noAutofit/>
                    </a:bodyPr>
                    <a:lstStyle/>
                    <a:p>
                      <a:pPr lvl="0" rtl="0">
                        <a:lnSpc>
                          <a:spcPct val="115000"/>
                        </a:lnSpc>
                        <a:spcBef>
                          <a:spcPts val="0"/>
                        </a:spcBef>
                        <a:buNone/>
                      </a:pPr>
                      <a:r>
                        <a:rPr lang="en"/>
                        <a:t>5488</a:t>
                      </a:r>
                    </a:p>
                  </a:txBody>
                  <a:tcPr marT="91425" marB="91425" marR="68575" marL="68575">
                    <a:lnL cap="flat" cmpd="sng" w="12700">
                      <a:solidFill>
                        <a:srgbClr val="7F7F7F"/>
                      </a:solidFill>
                      <a:prstDash val="solid"/>
                      <a:round/>
                      <a:headEnd len="med" w="med" type="none"/>
                      <a:tailEnd len="med" w="med" type="none"/>
                    </a:lnL>
                    <a:solidFill>
                      <a:srgbClr val="F2F2F2"/>
                    </a:solidFill>
                  </a:tcPr>
                </a:tc>
                <a:tc>
                  <a:txBody>
                    <a:bodyPr>
                      <a:noAutofit/>
                    </a:bodyPr>
                    <a:lstStyle/>
                    <a:p>
                      <a:pPr lvl="0" rtl="0">
                        <a:lnSpc>
                          <a:spcPct val="115000"/>
                        </a:lnSpc>
                        <a:spcBef>
                          <a:spcPts val="0"/>
                        </a:spcBef>
                        <a:buNone/>
                      </a:pPr>
                      <a:r>
                        <a:rPr lang="en"/>
                        <a:t>3322</a:t>
                      </a:r>
                    </a:p>
                  </a:txBody>
                  <a:tcPr marT="91425" marB="91425" marR="68575" marL="68575">
                    <a:solidFill>
                      <a:srgbClr val="F2F2F2"/>
                    </a:solidFill>
                  </a:tcPr>
                </a:tc>
                <a:tc>
                  <a:txBody>
                    <a:bodyPr>
                      <a:noAutofit/>
                    </a:bodyPr>
                    <a:lstStyle/>
                    <a:p>
                      <a:pPr lvl="0" rtl="0">
                        <a:lnSpc>
                          <a:spcPct val="115000"/>
                        </a:lnSpc>
                        <a:spcBef>
                          <a:spcPts val="0"/>
                        </a:spcBef>
                        <a:buNone/>
                      </a:pPr>
                      <a:r>
                        <a:rPr lang="en"/>
                        <a:t>2364</a:t>
                      </a:r>
                    </a:p>
                  </a:txBody>
                  <a:tcPr marT="91425" marB="91425" marR="68575" marL="68575">
                    <a:solidFill>
                      <a:srgbClr val="F2F2F2"/>
                    </a:solidFill>
                  </a:tcPr>
                </a:tc>
              </a:tr>
            </a:tbl>
          </a:graphicData>
        </a:graphic>
      </p:graphicFrame>
      <p:sp>
        <p:nvSpPr>
          <p:cNvPr id="396" name="Shape 396"/>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397" name="Shape 397"/>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398" name="Shape 398"/>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399" name="Shape 399"/>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400" name="Shape 400"/>
          <p:cNvSpPr txBox="1"/>
          <p:nvPr/>
        </p:nvSpPr>
        <p:spPr>
          <a:xfrm>
            <a:off x="25" y="3393100"/>
            <a:ext cx="1094100" cy="5370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401" name="Shape 401"/>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nvSpPr>
        <p:spPr>
          <a:xfrm>
            <a:off x="925425" y="4017300"/>
            <a:ext cx="8444100" cy="6408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b="1" lang="en"/>
              <a:t>Recreated Figure 1 with the same normalization method in the paper</a:t>
            </a:r>
          </a:p>
        </p:txBody>
      </p:sp>
      <p:sp>
        <p:nvSpPr>
          <p:cNvPr id="407" name="Shape 407"/>
          <p:cNvSpPr txBox="1"/>
          <p:nvPr>
            <p:ph type="title"/>
          </p:nvPr>
        </p:nvSpPr>
        <p:spPr>
          <a:xfrm>
            <a:off x="311700" y="593366"/>
            <a:ext cx="8520600" cy="817500"/>
          </a:xfrm>
          <a:prstGeom prst="rect">
            <a:avLst/>
          </a:prstGeom>
        </p:spPr>
        <p:txBody>
          <a:bodyPr anchorCtr="0" anchor="t" bIns="91425" lIns="91425" rIns="91425" tIns="91425">
            <a:noAutofit/>
          </a:bodyPr>
          <a:lstStyle/>
          <a:p>
            <a:pPr lvl="0" rtl="0" algn="ctr">
              <a:spcBef>
                <a:spcPts val="0"/>
              </a:spcBef>
              <a:buClr>
                <a:schemeClr val="dk1"/>
              </a:buClr>
              <a:buSzPct val="36666"/>
              <a:buFont typeface="Arial"/>
              <a:buNone/>
            </a:pPr>
            <a:r>
              <a:rPr lang="en"/>
              <a:t>Results Comparison</a:t>
            </a:r>
          </a:p>
        </p:txBody>
      </p:sp>
      <p:sp>
        <p:nvSpPr>
          <p:cNvPr id="408" name="Shape 408"/>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409" name="Shape 409"/>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410" name="Shape 410"/>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411" name="Shape 411"/>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412" name="Shape 412"/>
          <p:cNvSpPr txBox="1"/>
          <p:nvPr/>
        </p:nvSpPr>
        <p:spPr>
          <a:xfrm>
            <a:off x="25" y="3393100"/>
            <a:ext cx="1094100" cy="5370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413" name="Shape 413"/>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
        <p:nvSpPr>
          <p:cNvPr id="414" name="Shape 414"/>
          <p:cNvSpPr txBox="1"/>
          <p:nvPr/>
        </p:nvSpPr>
        <p:spPr>
          <a:xfrm>
            <a:off x="2133575" y="1325025"/>
            <a:ext cx="6364500" cy="352200"/>
          </a:xfrm>
          <a:prstGeom prst="rect">
            <a:avLst/>
          </a:prstGeom>
          <a:noFill/>
          <a:ln>
            <a:noFill/>
          </a:ln>
        </p:spPr>
        <p:txBody>
          <a:bodyPr anchorCtr="0" anchor="t" bIns="91425" lIns="91425" rIns="91425" tIns="91425">
            <a:noAutofit/>
          </a:bodyPr>
          <a:lstStyle/>
          <a:p>
            <a:pPr lvl="0" rtl="0">
              <a:spcBef>
                <a:spcPts val="0"/>
              </a:spcBef>
              <a:buNone/>
            </a:pPr>
            <a:r>
              <a:rPr b="1" lang="en"/>
              <a:t>Figure 1. Genes evolved under stabilizing or directional selection</a:t>
            </a:r>
          </a:p>
        </p:txBody>
      </p:sp>
      <p:pic>
        <p:nvPicPr>
          <p:cNvPr id="415" name="Shape 415"/>
          <p:cNvPicPr preferRelativeResize="0"/>
          <p:nvPr/>
        </p:nvPicPr>
        <p:blipFill>
          <a:blip r:embed="rId3">
            <a:alphaModFix/>
          </a:blip>
          <a:stretch>
            <a:fillRect/>
          </a:stretch>
        </p:blipFill>
        <p:spPr>
          <a:xfrm>
            <a:off x="2967475" y="1767900"/>
            <a:ext cx="1976550" cy="2249400"/>
          </a:xfrm>
          <a:prstGeom prst="rect">
            <a:avLst/>
          </a:prstGeom>
          <a:noFill/>
          <a:ln>
            <a:noFill/>
          </a:ln>
        </p:spPr>
      </p:pic>
      <p:pic>
        <p:nvPicPr>
          <p:cNvPr id="416" name="Shape 416"/>
          <p:cNvPicPr preferRelativeResize="0"/>
          <p:nvPr/>
        </p:nvPicPr>
        <p:blipFill>
          <a:blip r:embed="rId4">
            <a:alphaModFix/>
          </a:blip>
          <a:stretch>
            <a:fillRect/>
          </a:stretch>
        </p:blipFill>
        <p:spPr>
          <a:xfrm>
            <a:off x="5620175" y="1850600"/>
            <a:ext cx="1916625" cy="2024450"/>
          </a:xfrm>
          <a:prstGeom prst="rect">
            <a:avLst/>
          </a:prstGeom>
          <a:noFill/>
          <a:ln>
            <a:noFill/>
          </a:ln>
        </p:spPr>
      </p:pic>
      <p:pic>
        <p:nvPicPr>
          <p:cNvPr id="417" name="Shape 417"/>
          <p:cNvPicPr preferRelativeResize="0"/>
          <p:nvPr/>
        </p:nvPicPr>
        <p:blipFill>
          <a:blip r:embed="rId5">
            <a:alphaModFix/>
          </a:blip>
          <a:stretch>
            <a:fillRect/>
          </a:stretch>
        </p:blipFill>
        <p:spPr>
          <a:xfrm>
            <a:off x="2951325" y="4388286"/>
            <a:ext cx="1916625" cy="2221738"/>
          </a:xfrm>
          <a:prstGeom prst="rect">
            <a:avLst/>
          </a:prstGeom>
          <a:noFill/>
          <a:ln>
            <a:noFill/>
          </a:ln>
        </p:spPr>
      </p:pic>
      <p:pic>
        <p:nvPicPr>
          <p:cNvPr id="418" name="Shape 418"/>
          <p:cNvPicPr preferRelativeResize="0"/>
          <p:nvPr/>
        </p:nvPicPr>
        <p:blipFill>
          <a:blip r:embed="rId6">
            <a:alphaModFix/>
          </a:blip>
          <a:stretch>
            <a:fillRect/>
          </a:stretch>
        </p:blipFill>
        <p:spPr>
          <a:xfrm>
            <a:off x="5705262" y="4479949"/>
            <a:ext cx="1746455" cy="20244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pic>
        <p:nvPicPr>
          <p:cNvPr id="423" name="Shape 423"/>
          <p:cNvPicPr preferRelativeResize="0"/>
          <p:nvPr/>
        </p:nvPicPr>
        <p:blipFill rotWithShape="1">
          <a:blip r:embed="rId3">
            <a:alphaModFix/>
          </a:blip>
          <a:srcRect b="7702" l="0" r="0" t="46804"/>
          <a:stretch/>
        </p:blipFill>
        <p:spPr>
          <a:xfrm>
            <a:off x="5008200" y="1792832"/>
            <a:ext cx="3783725" cy="1844166"/>
          </a:xfrm>
          <a:prstGeom prst="rect">
            <a:avLst/>
          </a:prstGeom>
          <a:noFill/>
          <a:ln>
            <a:noFill/>
          </a:ln>
        </p:spPr>
      </p:pic>
      <p:sp>
        <p:nvSpPr>
          <p:cNvPr id="424" name="Shape 424"/>
          <p:cNvSpPr txBox="1"/>
          <p:nvPr>
            <p:ph type="title"/>
          </p:nvPr>
        </p:nvSpPr>
        <p:spPr>
          <a:xfrm>
            <a:off x="311700" y="593366"/>
            <a:ext cx="8520600" cy="817500"/>
          </a:xfrm>
          <a:prstGeom prst="rect">
            <a:avLst/>
          </a:prstGeom>
        </p:spPr>
        <p:txBody>
          <a:bodyPr anchorCtr="0" anchor="t" bIns="91425" lIns="91425" rIns="91425" tIns="91425">
            <a:noAutofit/>
          </a:bodyPr>
          <a:lstStyle/>
          <a:p>
            <a:pPr lvl="0" rtl="0" algn="ctr">
              <a:spcBef>
                <a:spcPts val="0"/>
              </a:spcBef>
              <a:buClr>
                <a:schemeClr val="dk1"/>
              </a:buClr>
              <a:buSzPct val="36666"/>
              <a:buFont typeface="Arial"/>
              <a:buNone/>
            </a:pPr>
            <a:r>
              <a:rPr lang="en"/>
              <a:t>Results Comparison</a:t>
            </a:r>
          </a:p>
        </p:txBody>
      </p:sp>
      <p:pic>
        <p:nvPicPr>
          <p:cNvPr id="425" name="Shape 425"/>
          <p:cNvPicPr preferRelativeResize="0"/>
          <p:nvPr/>
        </p:nvPicPr>
        <p:blipFill rotWithShape="1">
          <a:blip r:embed="rId3">
            <a:alphaModFix/>
          </a:blip>
          <a:srcRect b="51888" l="0" r="0" t="0"/>
          <a:stretch/>
        </p:blipFill>
        <p:spPr>
          <a:xfrm>
            <a:off x="1240225" y="1762912"/>
            <a:ext cx="3783725" cy="1950275"/>
          </a:xfrm>
          <a:prstGeom prst="rect">
            <a:avLst/>
          </a:prstGeom>
          <a:noFill/>
          <a:ln>
            <a:noFill/>
          </a:ln>
        </p:spPr>
      </p:pic>
      <p:sp>
        <p:nvSpPr>
          <p:cNvPr id="426" name="Shape 426"/>
          <p:cNvSpPr txBox="1"/>
          <p:nvPr/>
        </p:nvSpPr>
        <p:spPr>
          <a:xfrm>
            <a:off x="2170950" y="4103675"/>
            <a:ext cx="6279300" cy="352200"/>
          </a:xfrm>
          <a:prstGeom prst="rect">
            <a:avLst/>
          </a:prstGeom>
          <a:noFill/>
          <a:ln>
            <a:noFill/>
          </a:ln>
        </p:spPr>
        <p:txBody>
          <a:bodyPr anchorCtr="0" anchor="t" bIns="91425" lIns="91425" rIns="91425" tIns="91425">
            <a:noAutofit/>
          </a:bodyPr>
          <a:lstStyle/>
          <a:p>
            <a:pPr lvl="0">
              <a:spcBef>
                <a:spcPts val="0"/>
              </a:spcBef>
              <a:buNone/>
            </a:pPr>
            <a:r>
              <a:rPr b="1" lang="en"/>
              <a:t>Recreated Figure 2 </a:t>
            </a:r>
            <a:r>
              <a:rPr b="1" lang="en"/>
              <a:t>with the same normalization method in the paper</a:t>
            </a:r>
          </a:p>
        </p:txBody>
      </p:sp>
      <p:pic>
        <p:nvPicPr>
          <p:cNvPr id="427" name="Shape 427"/>
          <p:cNvPicPr preferRelativeResize="0"/>
          <p:nvPr/>
        </p:nvPicPr>
        <p:blipFill>
          <a:blip r:embed="rId4">
            <a:alphaModFix/>
          </a:blip>
          <a:stretch>
            <a:fillRect/>
          </a:stretch>
        </p:blipFill>
        <p:spPr>
          <a:xfrm>
            <a:off x="1524650" y="4582624"/>
            <a:ext cx="1840945" cy="1754449"/>
          </a:xfrm>
          <a:prstGeom prst="rect">
            <a:avLst/>
          </a:prstGeom>
          <a:noFill/>
          <a:ln>
            <a:noFill/>
          </a:ln>
        </p:spPr>
      </p:pic>
      <p:sp>
        <p:nvSpPr>
          <p:cNvPr id="428" name="Shape 428"/>
          <p:cNvSpPr txBox="1"/>
          <p:nvPr/>
        </p:nvSpPr>
        <p:spPr>
          <a:xfrm>
            <a:off x="2057375" y="1325025"/>
            <a:ext cx="6364500" cy="352200"/>
          </a:xfrm>
          <a:prstGeom prst="rect">
            <a:avLst/>
          </a:prstGeom>
          <a:noFill/>
          <a:ln>
            <a:noFill/>
          </a:ln>
        </p:spPr>
        <p:txBody>
          <a:bodyPr anchorCtr="0" anchor="t" bIns="91425" lIns="91425" rIns="91425" tIns="91425">
            <a:noAutofit/>
          </a:bodyPr>
          <a:lstStyle/>
          <a:p>
            <a:pPr lvl="0">
              <a:spcBef>
                <a:spcPts val="0"/>
              </a:spcBef>
              <a:buNone/>
            </a:pPr>
            <a:r>
              <a:rPr b="1" lang="en"/>
              <a:t>Figure 2. </a:t>
            </a:r>
            <a:r>
              <a:rPr b="1" lang="en"/>
              <a:t>Genes with conserved sexually dimorphic expression patterns</a:t>
            </a:r>
          </a:p>
        </p:txBody>
      </p:sp>
      <p:pic>
        <p:nvPicPr>
          <p:cNvPr id="429" name="Shape 429"/>
          <p:cNvPicPr preferRelativeResize="0"/>
          <p:nvPr/>
        </p:nvPicPr>
        <p:blipFill>
          <a:blip r:embed="rId5">
            <a:alphaModFix/>
          </a:blip>
          <a:stretch>
            <a:fillRect/>
          </a:stretch>
        </p:blipFill>
        <p:spPr>
          <a:xfrm>
            <a:off x="3496150" y="4651099"/>
            <a:ext cx="1772849" cy="1689550"/>
          </a:xfrm>
          <a:prstGeom prst="rect">
            <a:avLst/>
          </a:prstGeom>
          <a:noFill/>
          <a:ln>
            <a:noFill/>
          </a:ln>
        </p:spPr>
      </p:pic>
      <p:pic>
        <p:nvPicPr>
          <p:cNvPr id="430" name="Shape 430"/>
          <p:cNvPicPr preferRelativeResize="0"/>
          <p:nvPr/>
        </p:nvPicPr>
        <p:blipFill>
          <a:blip r:embed="rId6">
            <a:alphaModFix/>
          </a:blip>
          <a:stretch>
            <a:fillRect/>
          </a:stretch>
        </p:blipFill>
        <p:spPr>
          <a:xfrm>
            <a:off x="5399550" y="4628873"/>
            <a:ext cx="1772849" cy="1689550"/>
          </a:xfrm>
          <a:prstGeom prst="rect">
            <a:avLst/>
          </a:prstGeom>
          <a:noFill/>
          <a:ln>
            <a:noFill/>
          </a:ln>
        </p:spPr>
      </p:pic>
      <p:pic>
        <p:nvPicPr>
          <p:cNvPr id="431" name="Shape 431"/>
          <p:cNvPicPr preferRelativeResize="0"/>
          <p:nvPr/>
        </p:nvPicPr>
        <p:blipFill>
          <a:blip r:embed="rId7">
            <a:alphaModFix/>
          </a:blip>
          <a:stretch>
            <a:fillRect/>
          </a:stretch>
        </p:blipFill>
        <p:spPr>
          <a:xfrm>
            <a:off x="7173450" y="4650755"/>
            <a:ext cx="1772849" cy="1689569"/>
          </a:xfrm>
          <a:prstGeom prst="rect">
            <a:avLst/>
          </a:prstGeom>
          <a:noFill/>
          <a:ln>
            <a:noFill/>
          </a:ln>
        </p:spPr>
      </p:pic>
      <p:cxnSp>
        <p:nvCxnSpPr>
          <p:cNvPr id="432" name="Shape 432"/>
          <p:cNvCxnSpPr/>
          <p:nvPr/>
        </p:nvCxnSpPr>
        <p:spPr>
          <a:xfrm>
            <a:off x="1197175" y="3896600"/>
            <a:ext cx="8071500" cy="0"/>
          </a:xfrm>
          <a:prstGeom prst="straightConnector1">
            <a:avLst/>
          </a:prstGeom>
          <a:noFill/>
          <a:ln cap="flat" cmpd="sng" w="9525">
            <a:solidFill>
              <a:schemeClr val="dk2"/>
            </a:solidFill>
            <a:prstDash val="solid"/>
            <a:round/>
            <a:headEnd len="lg" w="lg" type="none"/>
            <a:tailEnd len="lg" w="lg" type="none"/>
          </a:ln>
        </p:spPr>
      </p:cxnSp>
      <p:sp>
        <p:nvSpPr>
          <p:cNvPr id="433" name="Shape 433"/>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434" name="Shape 434"/>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435" name="Shape 435"/>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436" name="Shape 436"/>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437" name="Shape 437"/>
          <p:cNvSpPr txBox="1"/>
          <p:nvPr/>
        </p:nvSpPr>
        <p:spPr>
          <a:xfrm>
            <a:off x="25" y="3393100"/>
            <a:ext cx="1094100" cy="5370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438" name="Shape 438"/>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txBox="1"/>
          <p:nvPr/>
        </p:nvSpPr>
        <p:spPr>
          <a:xfrm>
            <a:off x="234950" y="3798275"/>
            <a:ext cx="8444100" cy="6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t/>
            </a:r>
            <a:endParaRPr/>
          </a:p>
        </p:txBody>
      </p:sp>
      <p:pic>
        <p:nvPicPr>
          <p:cNvPr id="444" name="Shape 444"/>
          <p:cNvPicPr preferRelativeResize="0"/>
          <p:nvPr/>
        </p:nvPicPr>
        <p:blipFill rotWithShape="1">
          <a:blip r:embed="rId3">
            <a:alphaModFix/>
          </a:blip>
          <a:srcRect b="7702" l="0" r="0" t="46804"/>
          <a:stretch/>
        </p:blipFill>
        <p:spPr>
          <a:xfrm>
            <a:off x="5008200" y="1792832"/>
            <a:ext cx="3783725" cy="1844166"/>
          </a:xfrm>
          <a:prstGeom prst="rect">
            <a:avLst/>
          </a:prstGeom>
          <a:noFill/>
          <a:ln>
            <a:noFill/>
          </a:ln>
        </p:spPr>
      </p:pic>
      <p:sp>
        <p:nvSpPr>
          <p:cNvPr id="445" name="Shape 445"/>
          <p:cNvSpPr txBox="1"/>
          <p:nvPr>
            <p:ph type="title"/>
          </p:nvPr>
        </p:nvSpPr>
        <p:spPr>
          <a:xfrm>
            <a:off x="311700" y="593366"/>
            <a:ext cx="8520600" cy="817500"/>
          </a:xfrm>
          <a:prstGeom prst="rect">
            <a:avLst/>
          </a:prstGeom>
        </p:spPr>
        <p:txBody>
          <a:bodyPr anchorCtr="0" anchor="t" bIns="91425" lIns="91425" rIns="91425" tIns="91425">
            <a:noAutofit/>
          </a:bodyPr>
          <a:lstStyle/>
          <a:p>
            <a:pPr lvl="0" rtl="0" algn="ctr">
              <a:spcBef>
                <a:spcPts val="0"/>
              </a:spcBef>
              <a:buClr>
                <a:schemeClr val="dk1"/>
              </a:buClr>
              <a:buSzPct val="36666"/>
              <a:buFont typeface="Arial"/>
              <a:buNone/>
            </a:pPr>
            <a:r>
              <a:rPr lang="en"/>
              <a:t>Results Comparison</a:t>
            </a:r>
          </a:p>
        </p:txBody>
      </p:sp>
      <p:pic>
        <p:nvPicPr>
          <p:cNvPr id="446" name="Shape 446"/>
          <p:cNvPicPr preferRelativeResize="0"/>
          <p:nvPr/>
        </p:nvPicPr>
        <p:blipFill rotWithShape="1">
          <a:blip r:embed="rId3">
            <a:alphaModFix/>
          </a:blip>
          <a:srcRect b="51888" l="0" r="0" t="0"/>
          <a:stretch/>
        </p:blipFill>
        <p:spPr>
          <a:xfrm>
            <a:off x="1240225" y="1762912"/>
            <a:ext cx="3783725" cy="1950275"/>
          </a:xfrm>
          <a:prstGeom prst="rect">
            <a:avLst/>
          </a:prstGeom>
          <a:noFill/>
          <a:ln>
            <a:noFill/>
          </a:ln>
        </p:spPr>
      </p:pic>
      <p:sp>
        <p:nvSpPr>
          <p:cNvPr id="447" name="Shape 447"/>
          <p:cNvSpPr txBox="1"/>
          <p:nvPr/>
        </p:nvSpPr>
        <p:spPr>
          <a:xfrm>
            <a:off x="2057375" y="1325025"/>
            <a:ext cx="6364500" cy="352200"/>
          </a:xfrm>
          <a:prstGeom prst="rect">
            <a:avLst/>
          </a:prstGeom>
          <a:noFill/>
          <a:ln>
            <a:noFill/>
          </a:ln>
        </p:spPr>
        <p:txBody>
          <a:bodyPr anchorCtr="0" anchor="t" bIns="91425" lIns="91425" rIns="91425" tIns="91425">
            <a:noAutofit/>
          </a:bodyPr>
          <a:lstStyle/>
          <a:p>
            <a:pPr lvl="0" rtl="0">
              <a:spcBef>
                <a:spcPts val="0"/>
              </a:spcBef>
              <a:buNone/>
            </a:pPr>
            <a:r>
              <a:rPr b="1" lang="en"/>
              <a:t>Figure 2. Genes with conserved sexually dimorphic expression patterns</a:t>
            </a:r>
          </a:p>
        </p:txBody>
      </p:sp>
      <p:cxnSp>
        <p:nvCxnSpPr>
          <p:cNvPr id="448" name="Shape 448"/>
          <p:cNvCxnSpPr/>
          <p:nvPr/>
        </p:nvCxnSpPr>
        <p:spPr>
          <a:xfrm>
            <a:off x="1197175" y="3896600"/>
            <a:ext cx="8071500" cy="0"/>
          </a:xfrm>
          <a:prstGeom prst="straightConnector1">
            <a:avLst/>
          </a:prstGeom>
          <a:noFill/>
          <a:ln cap="flat" cmpd="sng" w="9525">
            <a:solidFill>
              <a:schemeClr val="dk2"/>
            </a:solidFill>
            <a:prstDash val="solid"/>
            <a:round/>
            <a:headEnd len="lg" w="lg" type="none"/>
            <a:tailEnd len="lg" w="lg" type="none"/>
          </a:ln>
        </p:spPr>
      </p:cxnSp>
      <p:sp>
        <p:nvSpPr>
          <p:cNvPr id="449" name="Shape 449"/>
          <p:cNvSpPr txBox="1"/>
          <p:nvPr/>
        </p:nvSpPr>
        <p:spPr>
          <a:xfrm>
            <a:off x="2170950" y="4103675"/>
            <a:ext cx="6508200" cy="352200"/>
          </a:xfrm>
          <a:prstGeom prst="rect">
            <a:avLst/>
          </a:prstGeom>
          <a:noFill/>
          <a:ln>
            <a:noFill/>
          </a:ln>
        </p:spPr>
        <p:txBody>
          <a:bodyPr anchorCtr="0" anchor="t" bIns="91425" lIns="91425" rIns="91425" tIns="91425">
            <a:noAutofit/>
          </a:bodyPr>
          <a:lstStyle/>
          <a:p>
            <a:pPr lvl="0" rtl="0">
              <a:spcBef>
                <a:spcPts val="0"/>
              </a:spcBef>
              <a:buNone/>
            </a:pPr>
            <a:r>
              <a:rPr b="1" lang="en"/>
              <a:t>Recreated Figure 2 with Trimmed mean of M values (TMM) normalization</a:t>
            </a:r>
          </a:p>
        </p:txBody>
      </p:sp>
      <p:pic>
        <p:nvPicPr>
          <p:cNvPr id="450" name="Shape 450"/>
          <p:cNvPicPr preferRelativeResize="0"/>
          <p:nvPr/>
        </p:nvPicPr>
        <p:blipFill>
          <a:blip r:embed="rId4">
            <a:alphaModFix/>
          </a:blip>
          <a:stretch>
            <a:fillRect/>
          </a:stretch>
        </p:blipFill>
        <p:spPr>
          <a:xfrm>
            <a:off x="1329300" y="4573850"/>
            <a:ext cx="1843650" cy="1757024"/>
          </a:xfrm>
          <a:prstGeom prst="rect">
            <a:avLst/>
          </a:prstGeom>
          <a:noFill/>
          <a:ln>
            <a:noFill/>
          </a:ln>
        </p:spPr>
      </p:pic>
      <p:sp>
        <p:nvSpPr>
          <p:cNvPr id="451" name="Shape 451"/>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452" name="Shape 452"/>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453" name="Shape 453"/>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454" name="Shape 454"/>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455" name="Shape 455"/>
          <p:cNvSpPr txBox="1"/>
          <p:nvPr/>
        </p:nvSpPr>
        <p:spPr>
          <a:xfrm>
            <a:off x="25" y="3393100"/>
            <a:ext cx="1094100" cy="5370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456" name="Shape 456"/>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pic>
        <p:nvPicPr>
          <p:cNvPr id="457" name="Shape 457"/>
          <p:cNvPicPr preferRelativeResize="0"/>
          <p:nvPr/>
        </p:nvPicPr>
        <p:blipFill>
          <a:blip r:embed="rId5">
            <a:alphaModFix/>
          </a:blip>
          <a:stretch>
            <a:fillRect/>
          </a:stretch>
        </p:blipFill>
        <p:spPr>
          <a:xfrm>
            <a:off x="3314632" y="4573850"/>
            <a:ext cx="1777617" cy="1694099"/>
          </a:xfrm>
          <a:prstGeom prst="rect">
            <a:avLst/>
          </a:prstGeom>
          <a:noFill/>
          <a:ln>
            <a:noFill/>
          </a:ln>
        </p:spPr>
      </p:pic>
      <p:pic>
        <p:nvPicPr>
          <p:cNvPr id="458" name="Shape 458"/>
          <p:cNvPicPr preferRelativeResize="0"/>
          <p:nvPr/>
        </p:nvPicPr>
        <p:blipFill>
          <a:blip r:embed="rId6">
            <a:alphaModFix/>
          </a:blip>
          <a:stretch>
            <a:fillRect/>
          </a:stretch>
        </p:blipFill>
        <p:spPr>
          <a:xfrm>
            <a:off x="5233925" y="4598174"/>
            <a:ext cx="1843648" cy="1757024"/>
          </a:xfrm>
          <a:prstGeom prst="rect">
            <a:avLst/>
          </a:prstGeom>
          <a:noFill/>
          <a:ln>
            <a:noFill/>
          </a:ln>
        </p:spPr>
      </p:pic>
      <p:pic>
        <p:nvPicPr>
          <p:cNvPr id="459" name="Shape 459"/>
          <p:cNvPicPr preferRelativeResize="0"/>
          <p:nvPr/>
        </p:nvPicPr>
        <p:blipFill>
          <a:blip r:embed="rId7">
            <a:alphaModFix/>
          </a:blip>
          <a:stretch>
            <a:fillRect/>
          </a:stretch>
        </p:blipFill>
        <p:spPr>
          <a:xfrm>
            <a:off x="7120225" y="4524149"/>
            <a:ext cx="1843650" cy="1757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title"/>
          </p:nvPr>
        </p:nvSpPr>
        <p:spPr>
          <a:xfrm>
            <a:off x="1187475" y="593375"/>
            <a:ext cx="7644900" cy="817500"/>
          </a:xfrm>
          <a:prstGeom prst="rect">
            <a:avLst/>
          </a:prstGeom>
        </p:spPr>
        <p:txBody>
          <a:bodyPr anchorCtr="0" anchor="t" bIns="91425" lIns="91425" rIns="91425" tIns="91425">
            <a:noAutofit/>
          </a:bodyPr>
          <a:lstStyle/>
          <a:p>
            <a:pPr lvl="0">
              <a:spcBef>
                <a:spcPts val="0"/>
              </a:spcBef>
              <a:buNone/>
            </a:pPr>
            <a:r>
              <a:rPr lang="en"/>
              <a:t>Challenges</a:t>
            </a:r>
          </a:p>
        </p:txBody>
      </p:sp>
      <p:sp>
        <p:nvSpPr>
          <p:cNvPr id="465" name="Shape 465"/>
          <p:cNvSpPr txBox="1"/>
          <p:nvPr>
            <p:ph idx="1" type="body"/>
          </p:nvPr>
        </p:nvSpPr>
        <p:spPr>
          <a:xfrm>
            <a:off x="1107425" y="1562125"/>
            <a:ext cx="7725000" cy="4529700"/>
          </a:xfrm>
          <a:prstGeom prst="rect">
            <a:avLst/>
          </a:prstGeom>
        </p:spPr>
        <p:txBody>
          <a:bodyPr anchorCtr="0" anchor="t" bIns="91425" lIns="91425" rIns="91425" tIns="91425">
            <a:noAutofit/>
          </a:bodyPr>
          <a:lstStyle/>
          <a:p>
            <a:pPr indent="-381000" lvl="0" marL="457200" rtl="0">
              <a:spcBef>
                <a:spcPts val="0"/>
              </a:spcBef>
              <a:buSzPct val="100000"/>
            </a:pPr>
            <a:r>
              <a:rPr lang="en" sz="2400"/>
              <a:t>Poor documentation:</a:t>
            </a:r>
          </a:p>
          <a:p>
            <a:pPr indent="-381000" lvl="1" marL="914400" rtl="0">
              <a:spcBef>
                <a:spcPts val="0"/>
              </a:spcBef>
              <a:buSzPct val="100000"/>
            </a:pPr>
            <a:r>
              <a:rPr lang="en" sz="2400"/>
              <a:t>Authors don’t specify programs or commands used for some steps</a:t>
            </a:r>
          </a:p>
          <a:p>
            <a:pPr indent="-381000" lvl="1" marL="914400" rtl="0">
              <a:spcBef>
                <a:spcPts val="0"/>
              </a:spcBef>
              <a:buSzPct val="100000"/>
            </a:pPr>
            <a:r>
              <a:rPr lang="en" sz="2400"/>
              <a:t>Parameters are also not included</a:t>
            </a:r>
          </a:p>
          <a:p>
            <a:pPr indent="-381000" lvl="1" marL="914400" rtl="0">
              <a:spcBef>
                <a:spcPts val="0"/>
              </a:spcBef>
              <a:buSzPct val="100000"/>
            </a:pPr>
            <a:r>
              <a:rPr lang="en" sz="2400"/>
              <a:t>Supplementary methods are just a copy of the paper methods with some extra sections</a:t>
            </a:r>
          </a:p>
          <a:p>
            <a:pPr indent="-381000" lvl="1" marL="914400" rtl="0">
              <a:spcBef>
                <a:spcPts val="0"/>
              </a:spcBef>
              <a:buSzPct val="100000"/>
            </a:pPr>
            <a:r>
              <a:rPr lang="en" sz="2400"/>
              <a:t>Some statistical methods in the paper are </a:t>
            </a:r>
            <a:r>
              <a:rPr lang="en" sz="2400"/>
              <a:t>outdated and oversimplified</a:t>
            </a:r>
            <a:r>
              <a:rPr lang="en" sz="2400"/>
              <a:t> </a:t>
            </a:r>
          </a:p>
        </p:txBody>
      </p:sp>
      <p:sp>
        <p:nvSpPr>
          <p:cNvPr id="466" name="Shape 466"/>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467" name="Shape 467"/>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468" name="Shape 468"/>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469" name="Shape 469"/>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470" name="Shape 470"/>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471" name="Shape 471"/>
          <p:cNvSpPr txBox="1"/>
          <p:nvPr/>
        </p:nvSpPr>
        <p:spPr>
          <a:xfrm>
            <a:off x="25" y="4182650"/>
            <a:ext cx="1094100" cy="3735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type="title"/>
          </p:nvPr>
        </p:nvSpPr>
        <p:spPr>
          <a:xfrm>
            <a:off x="1094125" y="593375"/>
            <a:ext cx="7738200" cy="817500"/>
          </a:xfrm>
          <a:prstGeom prst="rect">
            <a:avLst/>
          </a:prstGeom>
        </p:spPr>
        <p:txBody>
          <a:bodyPr anchorCtr="0" anchor="t" bIns="91425" lIns="91425" rIns="91425" tIns="91425">
            <a:noAutofit/>
          </a:bodyPr>
          <a:lstStyle/>
          <a:p>
            <a:pPr lvl="0">
              <a:spcBef>
                <a:spcPts val="0"/>
              </a:spcBef>
              <a:buNone/>
            </a:pPr>
            <a:r>
              <a:rPr lang="en"/>
              <a:t>Take Home Messages</a:t>
            </a:r>
          </a:p>
        </p:txBody>
      </p:sp>
      <p:sp>
        <p:nvSpPr>
          <p:cNvPr id="477" name="Shape 477"/>
          <p:cNvSpPr txBox="1"/>
          <p:nvPr>
            <p:ph idx="1" type="body"/>
          </p:nvPr>
        </p:nvSpPr>
        <p:spPr>
          <a:xfrm>
            <a:off x="1267525" y="1562125"/>
            <a:ext cx="7564800" cy="4529700"/>
          </a:xfrm>
          <a:prstGeom prst="rect">
            <a:avLst/>
          </a:prstGeom>
        </p:spPr>
        <p:txBody>
          <a:bodyPr anchorCtr="0" anchor="t" bIns="91425" lIns="91425" rIns="91425" tIns="91425">
            <a:noAutofit/>
          </a:bodyPr>
          <a:lstStyle/>
          <a:p>
            <a:pPr indent="-381000" lvl="0" marL="457200" rtl="0">
              <a:spcBef>
                <a:spcPts val="0"/>
              </a:spcBef>
              <a:buSzPct val="100000"/>
            </a:pPr>
            <a:r>
              <a:rPr lang="en" sz="2400"/>
              <a:t>Details are never too much</a:t>
            </a:r>
          </a:p>
          <a:p>
            <a:pPr indent="-381000" lvl="1" marL="914400" rtl="0">
              <a:spcBef>
                <a:spcPts val="0"/>
              </a:spcBef>
              <a:buSzPct val="100000"/>
            </a:pPr>
            <a:r>
              <a:rPr lang="en" sz="2400"/>
              <a:t>Package versions/Genome release versions</a:t>
            </a:r>
          </a:p>
          <a:p>
            <a:pPr indent="-381000" lvl="1" marL="914400" rtl="0">
              <a:spcBef>
                <a:spcPts val="0"/>
              </a:spcBef>
              <a:buSzPct val="100000"/>
            </a:pPr>
            <a:r>
              <a:rPr lang="en" sz="2400"/>
              <a:t>Steps for processing data</a:t>
            </a:r>
          </a:p>
          <a:p>
            <a:pPr indent="-381000" lvl="0" marL="457200" rtl="0">
              <a:spcBef>
                <a:spcPts val="0"/>
              </a:spcBef>
              <a:buSzPct val="100000"/>
            </a:pPr>
            <a:r>
              <a:rPr lang="en" sz="2400"/>
              <a:t>Never submit your supplementary data as a word document</a:t>
            </a:r>
          </a:p>
          <a:p>
            <a:pPr indent="-381000" lvl="0" marL="457200" rtl="0">
              <a:spcBef>
                <a:spcPts val="0"/>
              </a:spcBef>
              <a:buSzPct val="100000"/>
            </a:pPr>
            <a:r>
              <a:rPr lang="en" sz="2400"/>
              <a:t>Provide clear directions of where to find supplementary materials and which data is available</a:t>
            </a:r>
          </a:p>
          <a:p>
            <a:pPr lvl="0" rtl="0">
              <a:spcBef>
                <a:spcPts val="0"/>
              </a:spcBef>
              <a:buNone/>
            </a:pPr>
            <a:r>
              <a:t/>
            </a:r>
            <a:endParaRPr sz="2400"/>
          </a:p>
        </p:txBody>
      </p:sp>
      <p:sp>
        <p:nvSpPr>
          <p:cNvPr id="478" name="Shape 478"/>
          <p:cNvSpPr txBox="1"/>
          <p:nvPr/>
        </p:nvSpPr>
        <p:spPr>
          <a:xfrm>
            <a:off x="1657600" y="5054325"/>
            <a:ext cx="7336800" cy="855900"/>
          </a:xfrm>
          <a:prstGeom prst="rect">
            <a:avLst/>
          </a:prstGeom>
          <a:noFill/>
          <a:ln>
            <a:noFill/>
          </a:ln>
        </p:spPr>
        <p:txBody>
          <a:bodyPr anchorCtr="0" anchor="t" bIns="91425" lIns="91425" rIns="91425" tIns="91425">
            <a:noAutofit/>
          </a:bodyPr>
          <a:lstStyle/>
          <a:p>
            <a:pPr lvl="0">
              <a:spcBef>
                <a:spcPts val="0"/>
              </a:spcBef>
              <a:buNone/>
            </a:pPr>
            <a:r>
              <a:rPr lang="en" sz="2400"/>
              <a:t>Clear d</a:t>
            </a:r>
            <a:r>
              <a:rPr lang="en" sz="2400"/>
              <a:t>ocumentation is very important!!!!!</a:t>
            </a:r>
          </a:p>
        </p:txBody>
      </p:sp>
      <p:sp>
        <p:nvSpPr>
          <p:cNvPr id="479" name="Shape 479"/>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480" name="Shape 480"/>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481" name="Shape 481"/>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482" name="Shape 482"/>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483" name="Shape 483"/>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484" name="Shape 484"/>
          <p:cNvSpPr txBox="1"/>
          <p:nvPr/>
        </p:nvSpPr>
        <p:spPr>
          <a:xfrm>
            <a:off x="25" y="4182650"/>
            <a:ext cx="1094100" cy="3735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sp>
        <p:nvSpPr>
          <p:cNvPr id="489" name="Shape 489"/>
          <p:cNvSpPr txBox="1"/>
          <p:nvPr>
            <p:ph type="title"/>
          </p:nvPr>
        </p:nvSpPr>
        <p:spPr>
          <a:xfrm>
            <a:off x="311700" y="2445891"/>
            <a:ext cx="8520600" cy="817500"/>
          </a:xfrm>
          <a:prstGeom prst="rect">
            <a:avLst/>
          </a:prstGeom>
        </p:spPr>
        <p:txBody>
          <a:bodyPr anchorCtr="0" anchor="t" bIns="91425" lIns="91425" rIns="91425" tIns="91425">
            <a:noAutofit/>
          </a:bodyPr>
          <a:lstStyle/>
          <a:p>
            <a:pPr lvl="0" algn="ctr">
              <a:spcBef>
                <a:spcPts val="0"/>
              </a:spcBef>
              <a:buNone/>
            </a:pPr>
            <a:r>
              <a:rPr lang="en" sz="720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1160800" y="593375"/>
            <a:ext cx="7784700" cy="817500"/>
          </a:xfrm>
          <a:prstGeom prst="rect">
            <a:avLst/>
          </a:prstGeom>
        </p:spPr>
        <p:txBody>
          <a:bodyPr anchorCtr="0" anchor="t" bIns="91425" lIns="91425" rIns="91425" tIns="91425">
            <a:noAutofit/>
          </a:bodyPr>
          <a:lstStyle/>
          <a:p>
            <a:pPr lvl="0" rtl="0">
              <a:spcBef>
                <a:spcPts val="0"/>
              </a:spcBef>
              <a:buNone/>
            </a:pPr>
            <a:r>
              <a:rPr lang="en"/>
              <a:t>Paper BACKGROUND</a:t>
            </a:r>
          </a:p>
        </p:txBody>
      </p:sp>
      <p:sp>
        <p:nvSpPr>
          <p:cNvPr id="73" name="Shape 73"/>
          <p:cNvSpPr txBox="1"/>
          <p:nvPr>
            <p:ph idx="1" type="body"/>
          </p:nvPr>
        </p:nvSpPr>
        <p:spPr>
          <a:xfrm>
            <a:off x="1160800" y="1562125"/>
            <a:ext cx="7671600" cy="4529700"/>
          </a:xfrm>
          <a:prstGeom prst="rect">
            <a:avLst/>
          </a:prstGeom>
        </p:spPr>
        <p:txBody>
          <a:bodyPr anchorCtr="0" anchor="t" bIns="91425" lIns="91425" rIns="91425" tIns="91425">
            <a:noAutofit/>
          </a:bodyPr>
          <a:lstStyle/>
          <a:p>
            <a:pPr indent="-406400" lvl="0" marL="457200" rtl="0">
              <a:lnSpc>
                <a:spcPct val="90000"/>
              </a:lnSpc>
              <a:spcBef>
                <a:spcPts val="1000"/>
              </a:spcBef>
              <a:spcAft>
                <a:spcPts val="0"/>
              </a:spcAft>
              <a:buSzPct val="100000"/>
              <a:buFont typeface="Calibri"/>
              <a:buChar char="-"/>
            </a:pPr>
            <a:r>
              <a:rPr lang="en" sz="2800">
                <a:latin typeface="Calibri"/>
                <a:ea typeface="Calibri"/>
                <a:cs typeface="Calibri"/>
                <a:sym typeface="Calibri"/>
              </a:rPr>
              <a:t>RNA-seq of l</a:t>
            </a:r>
            <a:r>
              <a:rPr lang="en" sz="2800">
                <a:solidFill>
                  <a:schemeClr val="dk1"/>
                </a:solidFill>
                <a:latin typeface="Calibri"/>
                <a:ea typeface="Calibri"/>
                <a:cs typeface="Calibri"/>
                <a:sym typeface="Calibri"/>
              </a:rPr>
              <a:t>iver tissue</a:t>
            </a:r>
            <a:r>
              <a:rPr lang="en" sz="2800">
                <a:latin typeface="Calibri"/>
                <a:ea typeface="Calibri"/>
                <a:cs typeface="Calibri"/>
                <a:sym typeface="Calibri"/>
              </a:rPr>
              <a:t>s</a:t>
            </a:r>
          </a:p>
          <a:p>
            <a:pPr indent="-406400" lvl="0" marL="457200" rtl="0">
              <a:lnSpc>
                <a:spcPct val="90000"/>
              </a:lnSpc>
              <a:spcBef>
                <a:spcPts val="1000"/>
              </a:spcBef>
              <a:spcAft>
                <a:spcPts val="0"/>
              </a:spcAft>
              <a:buSzPct val="100000"/>
              <a:buFont typeface="Calibri"/>
              <a:buChar char="-"/>
            </a:pPr>
            <a:r>
              <a:rPr lang="en" sz="2800">
                <a:latin typeface="Calibri"/>
                <a:ea typeface="Calibri"/>
                <a:cs typeface="Calibri"/>
                <a:sym typeface="Calibri"/>
              </a:rPr>
              <a:t>H</a:t>
            </a:r>
            <a:r>
              <a:rPr lang="en" sz="2800">
                <a:solidFill>
                  <a:schemeClr val="dk1"/>
                </a:solidFill>
                <a:latin typeface="Calibri"/>
                <a:ea typeface="Calibri"/>
                <a:cs typeface="Calibri"/>
                <a:sym typeface="Calibri"/>
              </a:rPr>
              <a:t>uman, chimpanzee, and rhesus macaque</a:t>
            </a:r>
          </a:p>
          <a:p>
            <a:pPr indent="-406400" lvl="0" marL="457200" rtl="0">
              <a:lnSpc>
                <a:spcPct val="90000"/>
              </a:lnSpc>
              <a:spcBef>
                <a:spcPts val="1000"/>
              </a:spcBef>
              <a:spcAft>
                <a:spcPts val="0"/>
              </a:spcAft>
              <a:buSzPct val="100000"/>
              <a:buFont typeface="Calibri"/>
              <a:buChar char="-"/>
            </a:pPr>
            <a:r>
              <a:rPr lang="en" sz="2800">
                <a:latin typeface="Calibri"/>
                <a:ea typeface="Calibri"/>
                <a:cs typeface="Calibri"/>
                <a:sym typeface="Calibri"/>
              </a:rPr>
              <a:t>Male and female</a:t>
            </a:r>
          </a:p>
          <a:p>
            <a:pPr lvl="0" rtl="0">
              <a:lnSpc>
                <a:spcPct val="90000"/>
              </a:lnSpc>
              <a:spcBef>
                <a:spcPts val="1000"/>
              </a:spcBef>
              <a:spcAft>
                <a:spcPts val="0"/>
              </a:spcAft>
              <a:buNone/>
            </a:pPr>
            <a:r>
              <a:t/>
            </a:r>
            <a:endParaRPr sz="2800">
              <a:latin typeface="Calibri"/>
              <a:ea typeface="Calibri"/>
              <a:cs typeface="Calibri"/>
              <a:sym typeface="Calibri"/>
            </a:endParaRPr>
          </a:p>
          <a:p>
            <a:pPr lvl="0" rtl="0">
              <a:lnSpc>
                <a:spcPct val="90000"/>
              </a:lnSpc>
              <a:spcBef>
                <a:spcPts val="1000"/>
              </a:spcBef>
              <a:spcAft>
                <a:spcPts val="0"/>
              </a:spcAft>
              <a:buClr>
                <a:schemeClr val="dk1"/>
              </a:buClr>
              <a:buSzPct val="39285"/>
              <a:buFont typeface="Arial"/>
              <a:buNone/>
            </a:pPr>
            <a:r>
              <a:rPr b="1" lang="en" sz="2800">
                <a:solidFill>
                  <a:schemeClr val="dk1"/>
                </a:solidFill>
                <a:latin typeface="Calibri"/>
                <a:ea typeface="Calibri"/>
                <a:cs typeface="Calibri"/>
                <a:sym typeface="Calibri"/>
              </a:rPr>
              <a:t>Gene Identification Goals</a:t>
            </a:r>
          </a:p>
          <a:p>
            <a:pPr indent="-406400" lvl="0" marL="457200" rtl="0">
              <a:lnSpc>
                <a:spcPct val="90000"/>
              </a:lnSpc>
              <a:spcBef>
                <a:spcPts val="100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Expression levels which evolve under natural selection</a:t>
            </a:r>
          </a:p>
          <a:p>
            <a:pPr indent="-406400" lvl="0" marL="457200" rtl="0">
              <a:lnSpc>
                <a:spcPct val="90000"/>
              </a:lnSpc>
              <a:spcBef>
                <a:spcPts val="100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Sexually dimorphic expression patterns </a:t>
            </a:r>
          </a:p>
          <a:p>
            <a:pPr indent="-406400" lvl="0" marL="457200" rtl="0">
              <a:lnSpc>
                <a:spcPct val="90000"/>
              </a:lnSpc>
              <a:spcBef>
                <a:spcPts val="1000"/>
              </a:spcBef>
              <a:spcAft>
                <a:spcPts val="0"/>
              </a:spcAft>
              <a:buClr>
                <a:schemeClr val="dk1"/>
              </a:buClr>
              <a:buSzPct val="100000"/>
              <a:buFont typeface="Calibri"/>
              <a:buChar char="●"/>
            </a:pPr>
            <a:r>
              <a:rPr lang="en" sz="2800">
                <a:solidFill>
                  <a:schemeClr val="dk1"/>
                </a:solidFill>
                <a:latin typeface="Calibri"/>
                <a:ea typeface="Calibri"/>
                <a:cs typeface="Calibri"/>
                <a:sym typeface="Calibri"/>
              </a:rPr>
              <a:t>Variation in exon usage and alternative splicing</a:t>
            </a:r>
          </a:p>
          <a:p>
            <a:pPr lvl="0" rtl="0">
              <a:lnSpc>
                <a:spcPct val="90000"/>
              </a:lnSpc>
              <a:spcBef>
                <a:spcPts val="1000"/>
              </a:spcBef>
              <a:spcAft>
                <a:spcPts val="0"/>
              </a:spcAft>
              <a:buNone/>
            </a:pPr>
            <a:r>
              <a:t/>
            </a:r>
            <a:endParaRPr sz="2800">
              <a:solidFill>
                <a:schemeClr val="dk1"/>
              </a:solidFill>
              <a:latin typeface="Calibri"/>
              <a:ea typeface="Calibri"/>
              <a:cs typeface="Calibri"/>
              <a:sym typeface="Calibri"/>
            </a:endParaRPr>
          </a:p>
          <a:p>
            <a:pPr lvl="0" rtl="0">
              <a:lnSpc>
                <a:spcPct val="90000"/>
              </a:lnSpc>
              <a:spcBef>
                <a:spcPts val="1000"/>
              </a:spcBef>
              <a:spcAft>
                <a:spcPts val="0"/>
              </a:spcAft>
              <a:buClr>
                <a:schemeClr val="dk1"/>
              </a:buClr>
              <a:buSzPct val="39285"/>
              <a:buFont typeface="Arial"/>
              <a:buNone/>
            </a:pPr>
            <a:r>
              <a:t/>
            </a:r>
            <a:endParaRPr sz="2800">
              <a:solidFill>
                <a:schemeClr val="dk1"/>
              </a:solidFill>
              <a:latin typeface="Calibri"/>
              <a:ea typeface="Calibri"/>
              <a:cs typeface="Calibri"/>
              <a:sym typeface="Calibri"/>
            </a:endParaRPr>
          </a:p>
          <a:p>
            <a:pPr lvl="0" rtl="0">
              <a:spcBef>
                <a:spcPts val="0"/>
              </a:spcBef>
              <a:buNone/>
            </a:pPr>
            <a:r>
              <a:t/>
            </a:r>
            <a:endParaRPr/>
          </a:p>
        </p:txBody>
      </p:sp>
      <p:sp>
        <p:nvSpPr>
          <p:cNvPr id="74" name="Shape 74"/>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75" name="Shape 75"/>
          <p:cNvSpPr txBox="1"/>
          <p:nvPr/>
        </p:nvSpPr>
        <p:spPr>
          <a:xfrm>
            <a:off x="25" y="1519850"/>
            <a:ext cx="1094100" cy="3735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Background</a:t>
            </a:r>
          </a:p>
        </p:txBody>
      </p:sp>
      <p:sp>
        <p:nvSpPr>
          <p:cNvPr id="76" name="Shape 76"/>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77" name="Shape 77"/>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78" name="Shape 78"/>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79" name="Shape 79"/>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85" name="Shape 85"/>
          <p:cNvSpPr txBox="1"/>
          <p:nvPr/>
        </p:nvSpPr>
        <p:spPr>
          <a:xfrm>
            <a:off x="25" y="1519850"/>
            <a:ext cx="1094100" cy="3735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Background</a:t>
            </a:r>
          </a:p>
        </p:txBody>
      </p:sp>
      <p:sp>
        <p:nvSpPr>
          <p:cNvPr id="86" name="Shape 86"/>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87" name="Shape 87"/>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88" name="Shape 88"/>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89" name="Shape 89"/>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
        <p:nvSpPr>
          <p:cNvPr id="90" name="Shape 90"/>
          <p:cNvSpPr txBox="1"/>
          <p:nvPr>
            <p:ph idx="1" type="body"/>
          </p:nvPr>
        </p:nvSpPr>
        <p:spPr>
          <a:xfrm>
            <a:off x="1094125" y="349750"/>
            <a:ext cx="7671600" cy="4529700"/>
          </a:xfrm>
          <a:prstGeom prst="rect">
            <a:avLst/>
          </a:prstGeom>
        </p:spPr>
        <p:txBody>
          <a:bodyPr anchorCtr="0" anchor="t" bIns="91425" lIns="91425" rIns="91425" tIns="91425">
            <a:noAutofit/>
          </a:bodyPr>
          <a:lstStyle/>
          <a:p>
            <a:pPr lvl="0" rtl="0">
              <a:lnSpc>
                <a:spcPct val="90000"/>
              </a:lnSpc>
              <a:spcBef>
                <a:spcPts val="1000"/>
              </a:spcBef>
              <a:spcAft>
                <a:spcPts val="0"/>
              </a:spcAft>
              <a:buClr>
                <a:schemeClr val="dk1"/>
              </a:buClr>
              <a:buSzPct val="39285"/>
              <a:buFont typeface="Arial"/>
              <a:buNone/>
            </a:pPr>
            <a:r>
              <a:rPr b="1" lang="en" sz="2800">
                <a:latin typeface="Calibri"/>
                <a:ea typeface="Calibri"/>
                <a:cs typeface="Calibri"/>
                <a:sym typeface="Calibri"/>
              </a:rPr>
              <a:t>Some of their conclusions:</a:t>
            </a:r>
          </a:p>
          <a:p>
            <a:pPr indent="-406400" lvl="0" marL="457200" rtl="0">
              <a:lnSpc>
                <a:spcPct val="90000"/>
              </a:lnSpc>
              <a:spcBef>
                <a:spcPts val="1000"/>
              </a:spcBef>
              <a:spcAft>
                <a:spcPts val="0"/>
              </a:spcAft>
              <a:buClr>
                <a:schemeClr val="dk1"/>
              </a:buClr>
              <a:buSzPct val="100000"/>
              <a:buFont typeface="Calibri"/>
              <a:buChar char="●"/>
            </a:pPr>
            <a:r>
              <a:rPr lang="en" sz="2800">
                <a:latin typeface="Calibri"/>
                <a:ea typeface="Calibri"/>
                <a:cs typeface="Calibri"/>
                <a:sym typeface="Calibri"/>
              </a:rPr>
              <a:t>Genes controlling lipid metabolism was more different between sexes than between species</a:t>
            </a:r>
          </a:p>
          <a:p>
            <a:pPr lvl="0" rtl="0">
              <a:lnSpc>
                <a:spcPct val="90000"/>
              </a:lnSpc>
              <a:spcBef>
                <a:spcPts val="1000"/>
              </a:spcBef>
              <a:spcAft>
                <a:spcPts val="0"/>
              </a:spcAft>
              <a:buNone/>
            </a:pPr>
            <a:r>
              <a:t/>
            </a:r>
            <a:endParaRPr sz="2800">
              <a:latin typeface="Calibri"/>
              <a:ea typeface="Calibri"/>
              <a:cs typeface="Calibri"/>
              <a:sym typeface="Calibri"/>
            </a:endParaRPr>
          </a:p>
          <a:p>
            <a:pPr indent="-406400" lvl="0" marL="457200" rtl="0">
              <a:lnSpc>
                <a:spcPct val="90000"/>
              </a:lnSpc>
              <a:spcBef>
                <a:spcPts val="1000"/>
              </a:spcBef>
              <a:spcAft>
                <a:spcPts val="0"/>
              </a:spcAft>
              <a:buClr>
                <a:schemeClr val="dk1"/>
              </a:buClr>
              <a:buSzPct val="100000"/>
              <a:buFont typeface="Calibri"/>
              <a:buChar char="●"/>
            </a:pPr>
            <a:r>
              <a:rPr lang="en" sz="2800">
                <a:latin typeface="Calibri"/>
                <a:ea typeface="Calibri"/>
                <a:cs typeface="Calibri"/>
                <a:sym typeface="Calibri"/>
              </a:rPr>
              <a:t>More differences between rhesus monkeys and humans or chimps, than differences between humans and chimps in terms of gene expression</a:t>
            </a:r>
          </a:p>
          <a:p>
            <a:pPr lvl="0" rtl="0">
              <a:lnSpc>
                <a:spcPct val="90000"/>
              </a:lnSpc>
              <a:spcBef>
                <a:spcPts val="1000"/>
              </a:spcBef>
              <a:spcAft>
                <a:spcPts val="0"/>
              </a:spcAft>
              <a:buNone/>
            </a:pPr>
            <a:r>
              <a:t/>
            </a:r>
            <a:endParaRPr sz="2800">
              <a:solidFill>
                <a:schemeClr val="dk1"/>
              </a:solidFill>
              <a:latin typeface="Calibri"/>
              <a:ea typeface="Calibri"/>
              <a:cs typeface="Calibri"/>
              <a:sym typeface="Calibri"/>
            </a:endParaRPr>
          </a:p>
          <a:p>
            <a:pPr lvl="0" rtl="0">
              <a:lnSpc>
                <a:spcPct val="90000"/>
              </a:lnSpc>
              <a:spcBef>
                <a:spcPts val="1000"/>
              </a:spcBef>
              <a:spcAft>
                <a:spcPts val="0"/>
              </a:spcAft>
              <a:buClr>
                <a:schemeClr val="dk1"/>
              </a:buClr>
              <a:buSzPct val="39285"/>
              <a:buFont typeface="Arial"/>
              <a:buNone/>
            </a:pPr>
            <a:r>
              <a:t/>
            </a:r>
            <a:endParaRPr sz="2800">
              <a:solidFill>
                <a:schemeClr val="dk1"/>
              </a:solidFill>
              <a:latin typeface="Calibri"/>
              <a:ea typeface="Calibri"/>
              <a:cs typeface="Calibri"/>
              <a:sym typeface="Calibri"/>
            </a:endParaRPr>
          </a:p>
          <a:p>
            <a:pPr lvl="0" rtl="0">
              <a:spcBef>
                <a:spcPts val="0"/>
              </a:spcBef>
              <a:buNone/>
            </a:pPr>
            <a:r>
              <a:t/>
            </a:r>
            <a:endParaRPr/>
          </a:p>
        </p:txBody>
      </p:sp>
      <p:pic>
        <p:nvPicPr>
          <p:cNvPr id="91" name="Shape 91"/>
          <p:cNvPicPr preferRelativeResize="0"/>
          <p:nvPr/>
        </p:nvPicPr>
        <p:blipFill>
          <a:blip r:embed="rId3">
            <a:alphaModFix/>
          </a:blip>
          <a:stretch>
            <a:fillRect/>
          </a:stretch>
        </p:blipFill>
        <p:spPr>
          <a:xfrm>
            <a:off x="6796950" y="4610912"/>
            <a:ext cx="1612650" cy="1075100"/>
          </a:xfrm>
          <a:prstGeom prst="rect">
            <a:avLst/>
          </a:prstGeom>
          <a:noFill/>
          <a:ln>
            <a:noFill/>
          </a:ln>
        </p:spPr>
      </p:pic>
      <p:pic>
        <p:nvPicPr>
          <p:cNvPr id="92" name="Shape 92"/>
          <p:cNvPicPr preferRelativeResize="0"/>
          <p:nvPr/>
        </p:nvPicPr>
        <p:blipFill>
          <a:blip r:embed="rId4">
            <a:alphaModFix/>
          </a:blip>
          <a:stretch>
            <a:fillRect/>
          </a:stretch>
        </p:blipFill>
        <p:spPr>
          <a:xfrm>
            <a:off x="1745451" y="4504287"/>
            <a:ext cx="1094100" cy="1322021"/>
          </a:xfrm>
          <a:prstGeom prst="rect">
            <a:avLst/>
          </a:prstGeom>
          <a:noFill/>
          <a:ln>
            <a:noFill/>
          </a:ln>
        </p:spPr>
      </p:pic>
      <p:cxnSp>
        <p:nvCxnSpPr>
          <p:cNvPr id="93" name="Shape 93"/>
          <p:cNvCxnSpPr/>
          <p:nvPr/>
        </p:nvCxnSpPr>
        <p:spPr>
          <a:xfrm>
            <a:off x="1427650" y="4280850"/>
            <a:ext cx="7178100" cy="0"/>
          </a:xfrm>
          <a:prstGeom prst="straightConnector1">
            <a:avLst/>
          </a:prstGeom>
          <a:noFill/>
          <a:ln cap="flat" cmpd="sng" w="9525">
            <a:solidFill>
              <a:schemeClr val="dk2"/>
            </a:solidFill>
            <a:prstDash val="solid"/>
            <a:round/>
            <a:headEnd len="lg" w="lg" type="none"/>
            <a:tailEnd len="lg" w="lg" type="none"/>
          </a:ln>
        </p:spPr>
      </p:cxnSp>
      <p:cxnSp>
        <p:nvCxnSpPr>
          <p:cNvPr id="94" name="Shape 94"/>
          <p:cNvCxnSpPr/>
          <p:nvPr/>
        </p:nvCxnSpPr>
        <p:spPr>
          <a:xfrm>
            <a:off x="1427650" y="6122250"/>
            <a:ext cx="7178100" cy="0"/>
          </a:xfrm>
          <a:prstGeom prst="straightConnector1">
            <a:avLst/>
          </a:prstGeom>
          <a:noFill/>
          <a:ln cap="flat" cmpd="sng" w="9525">
            <a:solidFill>
              <a:schemeClr val="dk2"/>
            </a:solidFill>
            <a:prstDash val="solid"/>
            <a:round/>
            <a:headEnd len="lg" w="lg" type="none"/>
            <a:tailEnd len="lg" w="lg" type="none"/>
          </a:ln>
        </p:spPr>
      </p:cxnSp>
      <p:cxnSp>
        <p:nvCxnSpPr>
          <p:cNvPr id="95" name="Shape 95"/>
          <p:cNvCxnSpPr/>
          <p:nvPr/>
        </p:nvCxnSpPr>
        <p:spPr>
          <a:xfrm flipH="1">
            <a:off x="1401037" y="4280850"/>
            <a:ext cx="8700" cy="1841400"/>
          </a:xfrm>
          <a:prstGeom prst="straightConnector1">
            <a:avLst/>
          </a:prstGeom>
          <a:noFill/>
          <a:ln cap="flat" cmpd="sng" w="9525">
            <a:solidFill>
              <a:schemeClr val="dk2"/>
            </a:solidFill>
            <a:prstDash val="solid"/>
            <a:round/>
            <a:headEnd len="lg" w="lg" type="none"/>
            <a:tailEnd len="lg" w="lg" type="none"/>
          </a:ln>
        </p:spPr>
      </p:cxnSp>
      <p:cxnSp>
        <p:nvCxnSpPr>
          <p:cNvPr id="96" name="Shape 96"/>
          <p:cNvCxnSpPr/>
          <p:nvPr/>
        </p:nvCxnSpPr>
        <p:spPr>
          <a:xfrm flipH="1">
            <a:off x="8623637" y="4280850"/>
            <a:ext cx="8700" cy="1841400"/>
          </a:xfrm>
          <a:prstGeom prst="straightConnector1">
            <a:avLst/>
          </a:prstGeom>
          <a:noFill/>
          <a:ln cap="flat" cmpd="sng" w="9525">
            <a:solidFill>
              <a:schemeClr val="dk2"/>
            </a:solidFill>
            <a:prstDash val="solid"/>
            <a:round/>
            <a:headEnd len="lg" w="lg" type="none"/>
            <a:tailEnd len="lg" w="lg" type="none"/>
          </a:ln>
        </p:spPr>
      </p:cxnSp>
      <p:cxnSp>
        <p:nvCxnSpPr>
          <p:cNvPr id="97" name="Shape 97"/>
          <p:cNvCxnSpPr/>
          <p:nvPr/>
        </p:nvCxnSpPr>
        <p:spPr>
          <a:xfrm>
            <a:off x="2575100" y="5962000"/>
            <a:ext cx="1200900" cy="0"/>
          </a:xfrm>
          <a:prstGeom prst="straightConnector1">
            <a:avLst/>
          </a:prstGeom>
          <a:noFill/>
          <a:ln cap="flat" cmpd="sng" w="9525">
            <a:solidFill>
              <a:schemeClr val="dk2"/>
            </a:solidFill>
            <a:prstDash val="solid"/>
            <a:round/>
            <a:headEnd len="lg" w="lg" type="none"/>
            <a:tailEnd len="lg" w="lg" type="none"/>
          </a:ln>
        </p:spPr>
      </p:cxnSp>
      <p:cxnSp>
        <p:nvCxnSpPr>
          <p:cNvPr id="98" name="Shape 98"/>
          <p:cNvCxnSpPr/>
          <p:nvPr/>
        </p:nvCxnSpPr>
        <p:spPr>
          <a:xfrm>
            <a:off x="3135475" y="5961975"/>
            <a:ext cx="0" cy="453600"/>
          </a:xfrm>
          <a:prstGeom prst="straightConnector1">
            <a:avLst/>
          </a:prstGeom>
          <a:noFill/>
          <a:ln cap="flat" cmpd="sng" w="9525">
            <a:solidFill>
              <a:schemeClr val="dk2"/>
            </a:solidFill>
            <a:prstDash val="solid"/>
            <a:round/>
            <a:headEnd len="lg" w="lg" type="none"/>
            <a:tailEnd len="lg" w="lg" type="none"/>
          </a:ln>
        </p:spPr>
      </p:cxnSp>
      <p:cxnSp>
        <p:nvCxnSpPr>
          <p:cNvPr id="99" name="Shape 99"/>
          <p:cNvCxnSpPr/>
          <p:nvPr/>
        </p:nvCxnSpPr>
        <p:spPr>
          <a:xfrm>
            <a:off x="3135475" y="6415575"/>
            <a:ext cx="4403100" cy="0"/>
          </a:xfrm>
          <a:prstGeom prst="straightConnector1">
            <a:avLst/>
          </a:prstGeom>
          <a:noFill/>
          <a:ln cap="flat" cmpd="sng" w="9525">
            <a:solidFill>
              <a:schemeClr val="dk2"/>
            </a:solidFill>
            <a:prstDash val="solid"/>
            <a:round/>
            <a:headEnd len="lg" w="lg" type="none"/>
            <a:tailEnd len="lg" w="lg" type="none"/>
          </a:ln>
        </p:spPr>
      </p:cxnSp>
      <p:cxnSp>
        <p:nvCxnSpPr>
          <p:cNvPr id="100" name="Shape 100"/>
          <p:cNvCxnSpPr/>
          <p:nvPr/>
        </p:nvCxnSpPr>
        <p:spPr>
          <a:xfrm>
            <a:off x="6918500" y="5962000"/>
            <a:ext cx="1200900" cy="0"/>
          </a:xfrm>
          <a:prstGeom prst="straightConnector1">
            <a:avLst/>
          </a:prstGeom>
          <a:noFill/>
          <a:ln cap="flat" cmpd="sng" w="9525">
            <a:solidFill>
              <a:schemeClr val="dk2"/>
            </a:solidFill>
            <a:prstDash val="solid"/>
            <a:round/>
            <a:headEnd len="lg" w="lg" type="none"/>
            <a:tailEnd len="lg" w="lg" type="none"/>
          </a:ln>
        </p:spPr>
      </p:cxnSp>
      <p:cxnSp>
        <p:nvCxnSpPr>
          <p:cNvPr id="101" name="Shape 101"/>
          <p:cNvCxnSpPr/>
          <p:nvPr/>
        </p:nvCxnSpPr>
        <p:spPr>
          <a:xfrm>
            <a:off x="7518950" y="5961975"/>
            <a:ext cx="0" cy="453600"/>
          </a:xfrm>
          <a:prstGeom prst="straightConnector1">
            <a:avLst/>
          </a:prstGeom>
          <a:noFill/>
          <a:ln cap="flat" cmpd="sng" w="9525">
            <a:solidFill>
              <a:schemeClr val="dk2"/>
            </a:solidFill>
            <a:prstDash val="solid"/>
            <a:round/>
            <a:headEnd len="lg" w="lg" type="none"/>
            <a:tailEnd len="lg" w="lg" type="none"/>
          </a:ln>
        </p:spPr>
      </p:cxnSp>
      <p:pic>
        <p:nvPicPr>
          <p:cNvPr id="102" name="Shape 102"/>
          <p:cNvPicPr preferRelativeResize="0"/>
          <p:nvPr/>
        </p:nvPicPr>
        <p:blipFill>
          <a:blip r:embed="rId5">
            <a:alphaModFix/>
          </a:blip>
          <a:stretch>
            <a:fillRect/>
          </a:stretch>
        </p:blipFill>
        <p:spPr>
          <a:xfrm>
            <a:off x="2991950" y="4611624"/>
            <a:ext cx="1526316" cy="1019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pic>
        <p:nvPicPr>
          <p:cNvPr id="107" name="Shape 107"/>
          <p:cNvPicPr preferRelativeResize="0"/>
          <p:nvPr/>
        </p:nvPicPr>
        <p:blipFill>
          <a:blip r:embed="rId3">
            <a:alphaModFix/>
          </a:blip>
          <a:stretch>
            <a:fillRect/>
          </a:stretch>
        </p:blipFill>
        <p:spPr>
          <a:xfrm>
            <a:off x="1150549" y="792849"/>
            <a:ext cx="4143050" cy="5172974"/>
          </a:xfrm>
          <a:prstGeom prst="rect">
            <a:avLst/>
          </a:prstGeom>
          <a:noFill/>
          <a:ln>
            <a:noFill/>
          </a:ln>
        </p:spPr>
      </p:pic>
      <p:pic>
        <p:nvPicPr>
          <p:cNvPr id="108" name="Shape 108"/>
          <p:cNvPicPr preferRelativeResize="0"/>
          <p:nvPr/>
        </p:nvPicPr>
        <p:blipFill>
          <a:blip r:embed="rId4">
            <a:alphaModFix/>
          </a:blip>
          <a:stretch>
            <a:fillRect/>
          </a:stretch>
        </p:blipFill>
        <p:spPr>
          <a:xfrm>
            <a:off x="5350024" y="912249"/>
            <a:ext cx="3793975" cy="4757908"/>
          </a:xfrm>
          <a:prstGeom prst="rect">
            <a:avLst/>
          </a:prstGeom>
          <a:noFill/>
          <a:ln>
            <a:noFill/>
          </a:ln>
        </p:spPr>
      </p:pic>
      <p:sp>
        <p:nvSpPr>
          <p:cNvPr id="109" name="Shape 109"/>
          <p:cNvSpPr txBox="1"/>
          <p:nvPr/>
        </p:nvSpPr>
        <p:spPr>
          <a:xfrm>
            <a:off x="1206900" y="80050"/>
            <a:ext cx="7937100" cy="533700"/>
          </a:xfrm>
          <a:prstGeom prst="rect">
            <a:avLst/>
          </a:prstGeom>
          <a:noFill/>
          <a:ln>
            <a:noFill/>
          </a:ln>
        </p:spPr>
        <p:txBody>
          <a:bodyPr anchorCtr="0" anchor="t" bIns="91425" lIns="91425" rIns="91425" tIns="91425">
            <a:noAutofit/>
          </a:bodyPr>
          <a:lstStyle/>
          <a:p>
            <a:pPr lvl="0">
              <a:spcBef>
                <a:spcPts val="0"/>
              </a:spcBef>
              <a:buNone/>
            </a:pPr>
            <a:r>
              <a:rPr b="1" lang="en" sz="1800"/>
              <a:t>Background: mRNA processing and RNA-seq</a:t>
            </a:r>
          </a:p>
        </p:txBody>
      </p:sp>
      <p:sp>
        <p:nvSpPr>
          <p:cNvPr id="110" name="Shape 110"/>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11" name="Shape 111"/>
          <p:cNvSpPr txBox="1"/>
          <p:nvPr/>
        </p:nvSpPr>
        <p:spPr>
          <a:xfrm>
            <a:off x="25" y="1519850"/>
            <a:ext cx="1094100" cy="3735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Background</a:t>
            </a:r>
          </a:p>
        </p:txBody>
      </p:sp>
      <p:sp>
        <p:nvSpPr>
          <p:cNvPr id="112" name="Shape 112"/>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113" name="Shape 113"/>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114" name="Shape 114"/>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115" name="Shape 115"/>
          <p:cNvSpPr txBox="1"/>
          <p:nvPr/>
        </p:nvSpPr>
        <p:spPr>
          <a:xfrm>
            <a:off x="1150550" y="6403075"/>
            <a:ext cx="3469800" cy="287400"/>
          </a:xfrm>
          <a:prstGeom prst="rect">
            <a:avLst/>
          </a:prstGeom>
          <a:noFill/>
          <a:ln>
            <a:noFill/>
          </a:ln>
        </p:spPr>
        <p:txBody>
          <a:bodyPr anchorCtr="0" anchor="ctr" bIns="91425" lIns="91425" rIns="91425" tIns="91425">
            <a:noAutofit/>
          </a:bodyPr>
          <a:lstStyle/>
          <a:p>
            <a:pPr lvl="0" rtl="0">
              <a:spcBef>
                <a:spcPts val="0"/>
              </a:spcBef>
              <a:buNone/>
            </a:pPr>
            <a:r>
              <a:rPr lang="en" sz="950">
                <a:highlight>
                  <a:srgbClr val="FFFFFF"/>
                </a:highlight>
              </a:rPr>
              <a:t>Seok Yang and Sangwoo Kim, 2015. </a:t>
            </a:r>
          </a:p>
          <a:p>
            <a:pPr lvl="0" rtl="0">
              <a:spcBef>
                <a:spcPts val="0"/>
              </a:spcBef>
              <a:buNone/>
            </a:pPr>
            <a:r>
              <a:rPr lang="en" sz="950">
                <a:highlight>
                  <a:srgbClr val="FFFFFF"/>
                </a:highlight>
              </a:rPr>
              <a:t>https://www.ncbi.nlm.nih.gov/pmc/articles/PMC4742321/</a:t>
            </a:r>
          </a:p>
        </p:txBody>
      </p:sp>
      <p:sp>
        <p:nvSpPr>
          <p:cNvPr id="116" name="Shape 116"/>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593366"/>
            <a:ext cx="8520600" cy="817500"/>
          </a:xfrm>
          <a:prstGeom prst="rect">
            <a:avLst/>
          </a:prstGeom>
        </p:spPr>
        <p:txBody>
          <a:bodyPr anchorCtr="0" anchor="t" bIns="91425" lIns="91425" rIns="91425" tIns="91425">
            <a:noAutofit/>
          </a:bodyPr>
          <a:lstStyle/>
          <a:p>
            <a:pPr lvl="0">
              <a:spcBef>
                <a:spcPts val="0"/>
              </a:spcBef>
              <a:buNone/>
            </a:pPr>
            <a:r>
              <a:rPr lang="en"/>
              <a:t>RNA-Seq</a:t>
            </a:r>
          </a:p>
        </p:txBody>
      </p:sp>
      <p:sp>
        <p:nvSpPr>
          <p:cNvPr id="122" name="Shape 122"/>
          <p:cNvSpPr txBox="1"/>
          <p:nvPr>
            <p:ph idx="1" type="body"/>
          </p:nvPr>
        </p:nvSpPr>
        <p:spPr>
          <a:xfrm>
            <a:off x="311700" y="1562133"/>
            <a:ext cx="8520600" cy="4529700"/>
          </a:xfrm>
          <a:prstGeom prst="rect">
            <a:avLst/>
          </a:prstGeom>
        </p:spPr>
        <p:txBody>
          <a:bodyPr anchorCtr="0" anchor="t" bIns="91425" lIns="91425" rIns="91425" tIns="91425">
            <a:noAutofit/>
          </a:bodyPr>
          <a:lstStyle/>
          <a:p>
            <a:pPr lvl="0" rtl="0">
              <a:spcBef>
                <a:spcPts val="0"/>
              </a:spcBef>
              <a:spcAft>
                <a:spcPts val="0"/>
              </a:spcAft>
              <a:buNone/>
            </a:pPr>
            <a:r>
              <a:rPr lang="en" sz="2400">
                <a:latin typeface="Calibri"/>
                <a:ea typeface="Calibri"/>
                <a:cs typeface="Calibri"/>
                <a:sym typeface="Calibri"/>
              </a:rPr>
              <a:t>Common analysis goals of RNA-seq: </a:t>
            </a:r>
          </a:p>
          <a:p>
            <a:pPr lvl="0" rtl="0">
              <a:spcBef>
                <a:spcPts val="0"/>
              </a:spcBef>
              <a:spcAft>
                <a:spcPts val="0"/>
              </a:spcAft>
              <a:buNone/>
            </a:pPr>
            <a:r>
              <a:t/>
            </a:r>
            <a:endParaRPr sz="2400">
              <a:latin typeface="Calibri"/>
              <a:ea typeface="Calibri"/>
              <a:cs typeface="Calibri"/>
              <a:sym typeface="Calibri"/>
            </a:endParaRPr>
          </a:p>
          <a:p>
            <a:pPr indent="-381000" lvl="1" marL="914400" rtl="0">
              <a:spcBef>
                <a:spcPts val="0"/>
              </a:spcBef>
              <a:spcAft>
                <a:spcPts val="0"/>
              </a:spcAft>
              <a:buSzPct val="100000"/>
              <a:buFont typeface="Arial"/>
            </a:pPr>
            <a:r>
              <a:rPr lang="en" sz="2400">
                <a:latin typeface="Calibri"/>
                <a:ea typeface="Calibri"/>
                <a:cs typeface="Calibri"/>
                <a:sym typeface="Calibri"/>
              </a:rPr>
              <a:t>Gene expression and </a:t>
            </a:r>
            <a:r>
              <a:rPr b="1" lang="en" sz="2400">
                <a:latin typeface="Calibri"/>
                <a:ea typeface="Calibri"/>
                <a:cs typeface="Calibri"/>
                <a:sym typeface="Calibri"/>
              </a:rPr>
              <a:t>differential expression</a:t>
            </a:r>
          </a:p>
          <a:p>
            <a:pPr indent="-381000" lvl="1" marL="914400" rtl="0">
              <a:spcBef>
                <a:spcPts val="0"/>
              </a:spcBef>
              <a:spcAft>
                <a:spcPts val="0"/>
              </a:spcAft>
              <a:buSzPct val="100000"/>
              <a:buFont typeface="Arial"/>
            </a:pPr>
            <a:r>
              <a:rPr b="1" lang="en" sz="2400">
                <a:latin typeface="Calibri"/>
                <a:ea typeface="Calibri"/>
                <a:cs typeface="Calibri"/>
                <a:sym typeface="Calibri"/>
              </a:rPr>
              <a:t>Alternative expression analysis</a:t>
            </a:r>
          </a:p>
          <a:p>
            <a:pPr indent="-381000" lvl="1" marL="914400" rtl="0">
              <a:spcBef>
                <a:spcPts val="0"/>
              </a:spcBef>
              <a:spcAft>
                <a:spcPts val="0"/>
              </a:spcAft>
              <a:buSzPct val="100000"/>
              <a:buFont typeface="Arial"/>
            </a:pPr>
            <a:r>
              <a:rPr lang="en" sz="2400">
                <a:latin typeface="Calibri"/>
                <a:ea typeface="Calibri"/>
                <a:cs typeface="Calibri"/>
                <a:sym typeface="Calibri"/>
              </a:rPr>
              <a:t>Transcripts discovery and annotation</a:t>
            </a:r>
          </a:p>
          <a:p>
            <a:pPr indent="-381000" lvl="1" marL="914400" rtl="0">
              <a:spcBef>
                <a:spcPts val="0"/>
              </a:spcBef>
              <a:spcAft>
                <a:spcPts val="0"/>
              </a:spcAft>
              <a:buSzPct val="100000"/>
              <a:buFont typeface="Arial"/>
            </a:pPr>
            <a:r>
              <a:rPr lang="en" sz="2400">
                <a:latin typeface="Calibri"/>
                <a:ea typeface="Calibri"/>
                <a:cs typeface="Calibri"/>
                <a:sym typeface="Calibri"/>
              </a:rPr>
              <a:t>Allele specific expression (SNPs)</a:t>
            </a:r>
          </a:p>
          <a:p>
            <a:pPr indent="-381000" lvl="1" marL="914400" rtl="0">
              <a:spcBef>
                <a:spcPts val="0"/>
              </a:spcBef>
              <a:spcAft>
                <a:spcPts val="0"/>
              </a:spcAft>
              <a:buSzPct val="100000"/>
              <a:buFont typeface="Arial"/>
            </a:pPr>
            <a:r>
              <a:rPr lang="en" sz="2400">
                <a:latin typeface="Calibri"/>
                <a:ea typeface="Calibri"/>
                <a:cs typeface="Calibri"/>
                <a:sym typeface="Calibri"/>
              </a:rPr>
              <a:t>Mutation discovery</a:t>
            </a:r>
          </a:p>
          <a:p>
            <a:pPr indent="-381000" lvl="1" marL="914400" rtl="0">
              <a:spcBef>
                <a:spcPts val="0"/>
              </a:spcBef>
              <a:spcAft>
                <a:spcPts val="0"/>
              </a:spcAft>
              <a:buSzPct val="100000"/>
              <a:buFont typeface="Arial"/>
            </a:pPr>
            <a:r>
              <a:rPr lang="en" sz="2400">
                <a:latin typeface="Calibri"/>
                <a:ea typeface="Calibri"/>
                <a:cs typeface="Calibri"/>
                <a:sym typeface="Calibri"/>
              </a:rPr>
              <a:t>Fusion detection</a:t>
            </a: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cxnSp>
        <p:nvCxnSpPr>
          <p:cNvPr id="127" name="Shape 127"/>
          <p:cNvCxnSpPr/>
          <p:nvPr/>
        </p:nvCxnSpPr>
        <p:spPr>
          <a:xfrm>
            <a:off x="3189175" y="1895225"/>
            <a:ext cx="853500" cy="4200"/>
          </a:xfrm>
          <a:prstGeom prst="straightConnector1">
            <a:avLst/>
          </a:prstGeom>
          <a:noFill/>
          <a:ln cap="flat" cmpd="sng" w="9525">
            <a:solidFill>
              <a:schemeClr val="dk2"/>
            </a:solidFill>
            <a:prstDash val="solid"/>
            <a:round/>
            <a:headEnd len="lg" w="lg" type="none"/>
            <a:tailEnd len="lg" w="lg" type="triangle"/>
          </a:ln>
        </p:spPr>
      </p:cxnSp>
      <p:sp>
        <p:nvSpPr>
          <p:cNvPr id="128" name="Shape 128"/>
          <p:cNvSpPr txBox="1"/>
          <p:nvPr>
            <p:ph type="title"/>
          </p:nvPr>
        </p:nvSpPr>
        <p:spPr>
          <a:xfrm>
            <a:off x="1180375" y="646775"/>
            <a:ext cx="2938500" cy="817500"/>
          </a:xfrm>
          <a:prstGeom prst="rect">
            <a:avLst/>
          </a:prstGeom>
        </p:spPr>
        <p:txBody>
          <a:bodyPr anchorCtr="0" anchor="t" bIns="91425" lIns="91425" rIns="91425" tIns="91425">
            <a:noAutofit/>
          </a:bodyPr>
          <a:lstStyle/>
          <a:p>
            <a:pPr lvl="0">
              <a:spcBef>
                <a:spcPts val="0"/>
              </a:spcBef>
              <a:buNone/>
            </a:pPr>
            <a:r>
              <a:rPr lang="en"/>
              <a:t>METHODS</a:t>
            </a:r>
          </a:p>
        </p:txBody>
      </p:sp>
      <p:sp>
        <p:nvSpPr>
          <p:cNvPr id="129" name="Shape 129"/>
          <p:cNvSpPr/>
          <p:nvPr/>
        </p:nvSpPr>
        <p:spPr>
          <a:xfrm>
            <a:off x="1252125" y="1410275"/>
            <a:ext cx="2367775" cy="9741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1800"/>
              <a:t>Sample collection/RNA Extraction</a:t>
            </a:r>
          </a:p>
        </p:txBody>
      </p:sp>
      <p:cxnSp>
        <p:nvCxnSpPr>
          <p:cNvPr id="130" name="Shape 130"/>
          <p:cNvCxnSpPr>
            <a:endCxn id="131" idx="0"/>
          </p:cNvCxnSpPr>
          <p:nvPr/>
        </p:nvCxnSpPr>
        <p:spPr>
          <a:xfrm>
            <a:off x="2433000" y="2384350"/>
            <a:ext cx="3000" cy="895500"/>
          </a:xfrm>
          <a:prstGeom prst="straightConnector1">
            <a:avLst/>
          </a:prstGeom>
          <a:noFill/>
          <a:ln cap="flat" cmpd="sng" w="9525">
            <a:solidFill>
              <a:schemeClr val="dk2"/>
            </a:solidFill>
            <a:prstDash val="solid"/>
            <a:round/>
            <a:headEnd len="lg" w="lg" type="none"/>
            <a:tailEnd len="lg" w="lg" type="triangle"/>
          </a:ln>
        </p:spPr>
      </p:cxnSp>
      <p:sp>
        <p:nvSpPr>
          <p:cNvPr id="131" name="Shape 131"/>
          <p:cNvSpPr/>
          <p:nvPr/>
        </p:nvSpPr>
        <p:spPr>
          <a:xfrm>
            <a:off x="1252112" y="3279850"/>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RNA-Seq = Illumina </a:t>
            </a:r>
          </a:p>
        </p:txBody>
      </p:sp>
      <p:cxnSp>
        <p:nvCxnSpPr>
          <p:cNvPr id="132" name="Shape 132"/>
          <p:cNvCxnSpPr/>
          <p:nvPr/>
        </p:nvCxnSpPr>
        <p:spPr>
          <a:xfrm>
            <a:off x="2433000" y="4043350"/>
            <a:ext cx="6000" cy="537000"/>
          </a:xfrm>
          <a:prstGeom prst="straightConnector1">
            <a:avLst/>
          </a:prstGeom>
          <a:noFill/>
          <a:ln cap="flat" cmpd="sng" w="9525">
            <a:solidFill>
              <a:schemeClr val="dk2"/>
            </a:solidFill>
            <a:prstDash val="solid"/>
            <a:round/>
            <a:headEnd len="lg" w="lg" type="none"/>
            <a:tailEnd len="lg" w="lg" type="triangle"/>
          </a:ln>
        </p:spPr>
      </p:cxnSp>
      <p:sp>
        <p:nvSpPr>
          <p:cNvPr id="133" name="Shape 133"/>
          <p:cNvSpPr/>
          <p:nvPr/>
        </p:nvSpPr>
        <p:spPr>
          <a:xfrm>
            <a:off x="1252125" y="461242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Read mapping</a:t>
            </a:r>
          </a:p>
        </p:txBody>
      </p:sp>
      <p:pic>
        <p:nvPicPr>
          <p:cNvPr id="134" name="Shape 134"/>
          <p:cNvPicPr preferRelativeResize="0"/>
          <p:nvPr/>
        </p:nvPicPr>
        <p:blipFill>
          <a:blip r:embed="rId3">
            <a:alphaModFix/>
          </a:blip>
          <a:stretch>
            <a:fillRect/>
          </a:stretch>
        </p:blipFill>
        <p:spPr>
          <a:xfrm>
            <a:off x="4042675" y="1258425"/>
            <a:ext cx="5101325" cy="2384957"/>
          </a:xfrm>
          <a:prstGeom prst="rect">
            <a:avLst/>
          </a:prstGeom>
          <a:noFill/>
          <a:ln>
            <a:noFill/>
          </a:ln>
        </p:spPr>
      </p:pic>
      <p:sp>
        <p:nvSpPr>
          <p:cNvPr id="135" name="Shape 135"/>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36" name="Shape 136"/>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137" name="Shape 137"/>
          <p:cNvSpPr txBox="1"/>
          <p:nvPr/>
        </p:nvSpPr>
        <p:spPr>
          <a:xfrm>
            <a:off x="25" y="2082250"/>
            <a:ext cx="1094100" cy="3735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Workflow</a:t>
            </a:r>
          </a:p>
        </p:txBody>
      </p:sp>
      <p:sp>
        <p:nvSpPr>
          <p:cNvPr id="138" name="Shape 138"/>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139" name="Shape 139"/>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140" name="Shape 140"/>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1563225" y="593375"/>
            <a:ext cx="7269000" cy="817500"/>
          </a:xfrm>
          <a:prstGeom prst="rect">
            <a:avLst/>
          </a:prstGeom>
        </p:spPr>
        <p:txBody>
          <a:bodyPr anchorCtr="0" anchor="t" bIns="91425" lIns="91425" rIns="91425" tIns="91425">
            <a:noAutofit/>
          </a:bodyPr>
          <a:lstStyle/>
          <a:p>
            <a:pPr lvl="0">
              <a:spcBef>
                <a:spcPts val="0"/>
              </a:spcBef>
              <a:buNone/>
            </a:pPr>
            <a:r>
              <a:rPr lang="en"/>
              <a:t>METHODS - Cont’d</a:t>
            </a:r>
          </a:p>
        </p:txBody>
      </p:sp>
      <p:sp>
        <p:nvSpPr>
          <p:cNvPr id="146" name="Shape 146"/>
          <p:cNvSpPr/>
          <p:nvPr/>
        </p:nvSpPr>
        <p:spPr>
          <a:xfrm>
            <a:off x="3730925" y="153662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Read mapping</a:t>
            </a:r>
          </a:p>
        </p:txBody>
      </p:sp>
      <p:cxnSp>
        <p:nvCxnSpPr>
          <p:cNvPr id="147" name="Shape 147"/>
          <p:cNvCxnSpPr/>
          <p:nvPr/>
        </p:nvCxnSpPr>
        <p:spPr>
          <a:xfrm flipH="1">
            <a:off x="4381112" y="3580525"/>
            <a:ext cx="527700" cy="431100"/>
          </a:xfrm>
          <a:prstGeom prst="straightConnector1">
            <a:avLst/>
          </a:prstGeom>
          <a:noFill/>
          <a:ln cap="flat" cmpd="sng" w="9525">
            <a:solidFill>
              <a:schemeClr val="dk2"/>
            </a:solidFill>
            <a:prstDash val="solid"/>
            <a:round/>
            <a:headEnd len="lg" w="lg" type="none"/>
            <a:tailEnd len="lg" w="lg" type="triangle"/>
          </a:ln>
        </p:spPr>
      </p:cxnSp>
      <p:cxnSp>
        <p:nvCxnSpPr>
          <p:cNvPr id="148" name="Shape 148"/>
          <p:cNvCxnSpPr/>
          <p:nvPr/>
        </p:nvCxnSpPr>
        <p:spPr>
          <a:xfrm flipH="1">
            <a:off x="4908812" y="2300125"/>
            <a:ext cx="6000" cy="497100"/>
          </a:xfrm>
          <a:prstGeom prst="straightConnector1">
            <a:avLst/>
          </a:prstGeom>
          <a:noFill/>
          <a:ln cap="flat" cmpd="sng" w="9525">
            <a:solidFill>
              <a:schemeClr val="dk2"/>
            </a:solidFill>
            <a:prstDash val="solid"/>
            <a:round/>
            <a:headEnd len="lg" w="lg" type="none"/>
            <a:tailEnd len="lg" w="lg" type="triangle"/>
          </a:ln>
        </p:spPr>
      </p:cxnSp>
      <p:sp>
        <p:nvSpPr>
          <p:cNvPr id="149" name="Shape 149"/>
          <p:cNvSpPr/>
          <p:nvPr/>
        </p:nvSpPr>
        <p:spPr>
          <a:xfrm>
            <a:off x="2325225" y="401762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Differential gene expression analysis</a:t>
            </a:r>
          </a:p>
        </p:txBody>
      </p:sp>
      <p:sp>
        <p:nvSpPr>
          <p:cNvPr id="150" name="Shape 150"/>
          <p:cNvSpPr/>
          <p:nvPr/>
        </p:nvSpPr>
        <p:spPr>
          <a:xfrm>
            <a:off x="3730925" y="281102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Definition of orthologous exons </a:t>
            </a:r>
          </a:p>
        </p:txBody>
      </p:sp>
      <p:cxnSp>
        <p:nvCxnSpPr>
          <p:cNvPr id="151" name="Shape 151"/>
          <p:cNvCxnSpPr/>
          <p:nvPr/>
        </p:nvCxnSpPr>
        <p:spPr>
          <a:xfrm>
            <a:off x="4908812" y="3580525"/>
            <a:ext cx="466200" cy="431100"/>
          </a:xfrm>
          <a:prstGeom prst="straightConnector1">
            <a:avLst/>
          </a:prstGeom>
          <a:noFill/>
          <a:ln cap="flat" cmpd="sng" w="9525">
            <a:solidFill>
              <a:schemeClr val="dk2"/>
            </a:solidFill>
            <a:prstDash val="solid"/>
            <a:round/>
            <a:headEnd len="lg" w="lg" type="none"/>
            <a:tailEnd len="lg" w="lg" type="triangle"/>
          </a:ln>
        </p:spPr>
      </p:cxnSp>
      <p:sp>
        <p:nvSpPr>
          <p:cNvPr id="152" name="Shape 152"/>
          <p:cNvSpPr/>
          <p:nvPr/>
        </p:nvSpPr>
        <p:spPr>
          <a:xfrm>
            <a:off x="5144812" y="402407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Splice junction identification</a:t>
            </a:r>
          </a:p>
        </p:txBody>
      </p:sp>
      <p:cxnSp>
        <p:nvCxnSpPr>
          <p:cNvPr id="153" name="Shape 153"/>
          <p:cNvCxnSpPr/>
          <p:nvPr/>
        </p:nvCxnSpPr>
        <p:spPr>
          <a:xfrm>
            <a:off x="6325712" y="4787575"/>
            <a:ext cx="6000" cy="488100"/>
          </a:xfrm>
          <a:prstGeom prst="straightConnector1">
            <a:avLst/>
          </a:prstGeom>
          <a:noFill/>
          <a:ln cap="flat" cmpd="sng" w="9525">
            <a:solidFill>
              <a:schemeClr val="dk2"/>
            </a:solidFill>
            <a:prstDash val="solid"/>
            <a:round/>
            <a:headEnd len="lg" w="lg" type="none"/>
            <a:tailEnd len="lg" w="lg" type="triangle"/>
          </a:ln>
        </p:spPr>
      </p:cxnSp>
      <p:sp>
        <p:nvSpPr>
          <p:cNvPr id="154" name="Shape 154"/>
          <p:cNvSpPr/>
          <p:nvPr/>
        </p:nvSpPr>
        <p:spPr>
          <a:xfrm>
            <a:off x="5144825" y="5237125"/>
            <a:ext cx="2426100" cy="1289625"/>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rgbClr val="000000"/>
              </a:buClr>
              <a:buSzPct val="61111"/>
              <a:buFont typeface="Arial"/>
              <a:buNone/>
            </a:pPr>
            <a:r>
              <a:rPr lang="en" sz="1800"/>
              <a:t>Exon-level expression differences between species and sexes</a:t>
            </a:r>
          </a:p>
        </p:txBody>
      </p:sp>
      <p:sp>
        <p:nvSpPr>
          <p:cNvPr id="155" name="Shape 155"/>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56" name="Shape 156"/>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157" name="Shape 157"/>
          <p:cNvSpPr txBox="1"/>
          <p:nvPr/>
        </p:nvSpPr>
        <p:spPr>
          <a:xfrm>
            <a:off x="25" y="2082250"/>
            <a:ext cx="1094100" cy="3735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Workflow</a:t>
            </a:r>
          </a:p>
        </p:txBody>
      </p:sp>
      <p:sp>
        <p:nvSpPr>
          <p:cNvPr id="158" name="Shape 158"/>
          <p:cNvSpPr txBox="1"/>
          <p:nvPr/>
        </p:nvSpPr>
        <p:spPr>
          <a:xfrm>
            <a:off x="25" y="2644650"/>
            <a:ext cx="1094100" cy="4959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Our Approach</a:t>
            </a:r>
          </a:p>
        </p:txBody>
      </p:sp>
      <p:sp>
        <p:nvSpPr>
          <p:cNvPr id="159" name="Shape 159"/>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160" name="Shape 160"/>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1157100" y="673425"/>
            <a:ext cx="3526200" cy="817500"/>
          </a:xfrm>
          <a:prstGeom prst="rect">
            <a:avLst/>
          </a:prstGeom>
        </p:spPr>
        <p:txBody>
          <a:bodyPr anchorCtr="0" anchor="t" bIns="91425" lIns="91425" rIns="91425" tIns="91425">
            <a:noAutofit/>
          </a:bodyPr>
          <a:lstStyle/>
          <a:p>
            <a:pPr lvl="0">
              <a:spcBef>
                <a:spcPts val="0"/>
              </a:spcBef>
              <a:buNone/>
            </a:pPr>
            <a:r>
              <a:rPr lang="en"/>
              <a:t>OUR APPROACH</a:t>
            </a:r>
          </a:p>
        </p:txBody>
      </p:sp>
      <p:sp>
        <p:nvSpPr>
          <p:cNvPr id="166" name="Shape 166"/>
          <p:cNvSpPr/>
          <p:nvPr/>
        </p:nvSpPr>
        <p:spPr>
          <a:xfrm>
            <a:off x="1311575" y="1436925"/>
            <a:ext cx="2367775" cy="33615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Raw reads</a:t>
            </a:r>
          </a:p>
        </p:txBody>
      </p:sp>
      <p:cxnSp>
        <p:nvCxnSpPr>
          <p:cNvPr id="167" name="Shape 167"/>
          <p:cNvCxnSpPr>
            <a:stCxn id="166" idx="2"/>
          </p:cNvCxnSpPr>
          <p:nvPr/>
        </p:nvCxnSpPr>
        <p:spPr>
          <a:xfrm>
            <a:off x="2495462" y="1773075"/>
            <a:ext cx="6300" cy="564300"/>
          </a:xfrm>
          <a:prstGeom prst="straightConnector1">
            <a:avLst/>
          </a:prstGeom>
          <a:noFill/>
          <a:ln cap="flat" cmpd="sng" w="9525">
            <a:solidFill>
              <a:schemeClr val="dk2"/>
            </a:solidFill>
            <a:prstDash val="solid"/>
            <a:round/>
            <a:headEnd len="lg" w="lg" type="none"/>
            <a:tailEnd len="lg" w="lg" type="triangle"/>
          </a:ln>
        </p:spPr>
      </p:cxnSp>
      <p:sp>
        <p:nvSpPr>
          <p:cNvPr id="168" name="Shape 168"/>
          <p:cNvSpPr/>
          <p:nvPr/>
        </p:nvSpPr>
        <p:spPr>
          <a:xfrm>
            <a:off x="1314737" y="2337375"/>
            <a:ext cx="2367775" cy="33615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Quality Control</a:t>
            </a:r>
          </a:p>
        </p:txBody>
      </p:sp>
      <p:cxnSp>
        <p:nvCxnSpPr>
          <p:cNvPr id="169" name="Shape 169"/>
          <p:cNvCxnSpPr/>
          <p:nvPr/>
        </p:nvCxnSpPr>
        <p:spPr>
          <a:xfrm flipH="1" rot="10800000">
            <a:off x="3450737" y="2502900"/>
            <a:ext cx="614400" cy="5100"/>
          </a:xfrm>
          <a:prstGeom prst="straightConnector1">
            <a:avLst/>
          </a:prstGeom>
          <a:noFill/>
          <a:ln cap="flat" cmpd="sng" w="9525">
            <a:solidFill>
              <a:schemeClr val="dk2"/>
            </a:solidFill>
            <a:prstDash val="solid"/>
            <a:round/>
            <a:headEnd len="lg" w="lg" type="none"/>
            <a:tailEnd len="lg" w="lg" type="triangle"/>
          </a:ln>
        </p:spPr>
      </p:cxnSp>
      <p:sp>
        <p:nvSpPr>
          <p:cNvPr id="170" name="Shape 170"/>
          <p:cNvSpPr/>
          <p:nvPr/>
        </p:nvSpPr>
        <p:spPr>
          <a:xfrm>
            <a:off x="4122075" y="2151225"/>
            <a:ext cx="2367775" cy="650225"/>
          </a:xfrm>
          <a:prstGeom prst="flowChartProcess">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FASTQC, Trim reads</a:t>
            </a:r>
          </a:p>
          <a:p>
            <a:pPr lvl="0" rtl="0" algn="ctr">
              <a:spcBef>
                <a:spcPts val="0"/>
              </a:spcBef>
              <a:buNone/>
            </a:pPr>
            <a:r>
              <a:rPr b="1" lang="en" sz="1800"/>
              <a:t>Galaxy</a:t>
            </a:r>
          </a:p>
        </p:txBody>
      </p:sp>
      <p:cxnSp>
        <p:nvCxnSpPr>
          <p:cNvPr id="171" name="Shape 171"/>
          <p:cNvCxnSpPr/>
          <p:nvPr/>
        </p:nvCxnSpPr>
        <p:spPr>
          <a:xfrm>
            <a:off x="2495475" y="2673525"/>
            <a:ext cx="6300" cy="564300"/>
          </a:xfrm>
          <a:prstGeom prst="straightConnector1">
            <a:avLst/>
          </a:prstGeom>
          <a:noFill/>
          <a:ln cap="flat" cmpd="sng" w="9525">
            <a:solidFill>
              <a:schemeClr val="dk2"/>
            </a:solidFill>
            <a:prstDash val="solid"/>
            <a:round/>
            <a:headEnd len="lg" w="lg" type="none"/>
            <a:tailEnd len="lg" w="lg" type="triangle"/>
          </a:ln>
        </p:spPr>
      </p:cxnSp>
      <p:sp>
        <p:nvSpPr>
          <p:cNvPr id="172" name="Shape 172"/>
          <p:cNvSpPr/>
          <p:nvPr/>
        </p:nvSpPr>
        <p:spPr>
          <a:xfrm>
            <a:off x="1311575" y="323782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Read mapping</a:t>
            </a:r>
          </a:p>
        </p:txBody>
      </p:sp>
      <p:cxnSp>
        <p:nvCxnSpPr>
          <p:cNvPr id="173" name="Shape 173"/>
          <p:cNvCxnSpPr/>
          <p:nvPr/>
        </p:nvCxnSpPr>
        <p:spPr>
          <a:xfrm flipH="1" rot="10800000">
            <a:off x="3450737" y="3617025"/>
            <a:ext cx="614400" cy="5100"/>
          </a:xfrm>
          <a:prstGeom prst="straightConnector1">
            <a:avLst/>
          </a:prstGeom>
          <a:noFill/>
          <a:ln cap="flat" cmpd="sng" w="9525">
            <a:solidFill>
              <a:schemeClr val="dk2"/>
            </a:solidFill>
            <a:prstDash val="solid"/>
            <a:round/>
            <a:headEnd len="lg" w="lg" type="none"/>
            <a:tailEnd len="lg" w="lg" type="triangle"/>
          </a:ln>
        </p:spPr>
      </p:cxnSp>
      <p:sp>
        <p:nvSpPr>
          <p:cNvPr id="174" name="Shape 174"/>
          <p:cNvSpPr/>
          <p:nvPr/>
        </p:nvSpPr>
        <p:spPr>
          <a:xfrm>
            <a:off x="4122075" y="3267762"/>
            <a:ext cx="2367775" cy="650225"/>
          </a:xfrm>
          <a:prstGeom prst="flowChartProcess">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MAQ</a:t>
            </a:r>
          </a:p>
        </p:txBody>
      </p:sp>
      <p:cxnSp>
        <p:nvCxnSpPr>
          <p:cNvPr id="175" name="Shape 175"/>
          <p:cNvCxnSpPr>
            <a:stCxn id="174" idx="3"/>
          </p:cNvCxnSpPr>
          <p:nvPr/>
        </p:nvCxnSpPr>
        <p:spPr>
          <a:xfrm flipH="1" rot="10800000">
            <a:off x="6489850" y="3590175"/>
            <a:ext cx="267600" cy="2700"/>
          </a:xfrm>
          <a:prstGeom prst="straightConnector1">
            <a:avLst/>
          </a:prstGeom>
          <a:noFill/>
          <a:ln cap="flat" cmpd="sng" w="9525">
            <a:solidFill>
              <a:schemeClr val="dk2"/>
            </a:solidFill>
            <a:prstDash val="solid"/>
            <a:round/>
            <a:headEnd len="lg" w="lg" type="none"/>
            <a:tailEnd len="lg" w="lg" type="triangle"/>
          </a:ln>
        </p:spPr>
      </p:cxnSp>
      <p:cxnSp>
        <p:nvCxnSpPr>
          <p:cNvPr id="176" name="Shape 176"/>
          <p:cNvCxnSpPr/>
          <p:nvPr/>
        </p:nvCxnSpPr>
        <p:spPr>
          <a:xfrm>
            <a:off x="7922950" y="3734275"/>
            <a:ext cx="6300" cy="564300"/>
          </a:xfrm>
          <a:prstGeom prst="straightConnector1">
            <a:avLst/>
          </a:prstGeom>
          <a:noFill/>
          <a:ln cap="flat" cmpd="sng" w="9525">
            <a:solidFill>
              <a:schemeClr val="dk2"/>
            </a:solidFill>
            <a:prstDash val="solid"/>
            <a:round/>
            <a:headEnd len="lg" w="lg" type="none"/>
            <a:tailEnd len="lg" w="lg" type="triangle"/>
          </a:ln>
        </p:spPr>
      </p:cxnSp>
      <p:sp>
        <p:nvSpPr>
          <p:cNvPr id="177" name="Shape 177"/>
          <p:cNvSpPr/>
          <p:nvPr/>
        </p:nvSpPr>
        <p:spPr>
          <a:xfrm>
            <a:off x="6742225" y="2823850"/>
            <a:ext cx="2367775" cy="1067475"/>
          </a:xfrm>
          <a:prstGeom prst="flowChartProcess">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rgbClr val="FFFFFF"/>
                </a:solidFill>
              </a:rPr>
              <a:t>Convert genomes and read files</a:t>
            </a:r>
          </a:p>
          <a:p>
            <a:pPr lvl="0" rtl="0" algn="ctr">
              <a:spcBef>
                <a:spcPts val="0"/>
              </a:spcBef>
              <a:buNone/>
            </a:pPr>
            <a:r>
              <a:rPr b="1" lang="en" sz="1800">
                <a:solidFill>
                  <a:srgbClr val="FFFFFF"/>
                </a:solidFill>
              </a:rPr>
              <a:t>f</a:t>
            </a:r>
            <a:r>
              <a:rPr b="1" lang="en" sz="1800">
                <a:solidFill>
                  <a:srgbClr val="FFFFFF"/>
                </a:solidFill>
              </a:rPr>
              <a:t>asta2bfa, fastq2bfq</a:t>
            </a:r>
          </a:p>
        </p:txBody>
      </p:sp>
      <p:sp>
        <p:nvSpPr>
          <p:cNvPr id="178" name="Shape 178"/>
          <p:cNvSpPr/>
          <p:nvPr/>
        </p:nvSpPr>
        <p:spPr>
          <a:xfrm>
            <a:off x="6742225" y="4176237"/>
            <a:ext cx="2367775" cy="885837"/>
          </a:xfrm>
          <a:prstGeom prst="flowChartProcess">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rgbClr val="F3F3F3"/>
                </a:solidFill>
              </a:rPr>
              <a:t>Align reads to genomes</a:t>
            </a:r>
          </a:p>
          <a:p>
            <a:pPr lvl="0" rtl="0" algn="ctr">
              <a:spcBef>
                <a:spcPts val="0"/>
              </a:spcBef>
              <a:buNone/>
            </a:pPr>
            <a:r>
              <a:rPr b="1" lang="en" sz="1800">
                <a:solidFill>
                  <a:srgbClr val="F3F3F3"/>
                </a:solidFill>
              </a:rPr>
              <a:t>match</a:t>
            </a:r>
          </a:p>
        </p:txBody>
      </p:sp>
      <p:cxnSp>
        <p:nvCxnSpPr>
          <p:cNvPr id="179" name="Shape 179"/>
          <p:cNvCxnSpPr/>
          <p:nvPr/>
        </p:nvCxnSpPr>
        <p:spPr>
          <a:xfrm>
            <a:off x="7922962" y="5062075"/>
            <a:ext cx="6300" cy="564300"/>
          </a:xfrm>
          <a:prstGeom prst="straightConnector1">
            <a:avLst/>
          </a:prstGeom>
          <a:noFill/>
          <a:ln cap="flat" cmpd="sng" w="9525">
            <a:solidFill>
              <a:schemeClr val="dk2"/>
            </a:solidFill>
            <a:prstDash val="solid"/>
            <a:round/>
            <a:headEnd len="lg" w="lg" type="none"/>
            <a:tailEnd len="lg" w="lg" type="triangle"/>
          </a:ln>
        </p:spPr>
      </p:cxnSp>
      <p:sp>
        <p:nvSpPr>
          <p:cNvPr id="180" name="Shape 180"/>
          <p:cNvSpPr/>
          <p:nvPr/>
        </p:nvSpPr>
        <p:spPr>
          <a:xfrm>
            <a:off x="6742200" y="5635600"/>
            <a:ext cx="2367775" cy="885825"/>
          </a:xfrm>
          <a:prstGeom prst="flowChartProcess">
            <a:avLst/>
          </a:prstGeom>
          <a:solidFill>
            <a:srgbClr val="38761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rgbClr val="F3F3F3"/>
                </a:solidFill>
              </a:rPr>
              <a:t>Convert to mapview format</a:t>
            </a:r>
          </a:p>
          <a:p>
            <a:pPr lvl="0" rtl="0" algn="ctr">
              <a:spcBef>
                <a:spcPts val="0"/>
              </a:spcBef>
              <a:buNone/>
            </a:pPr>
            <a:r>
              <a:rPr b="1" lang="en" sz="1800">
                <a:solidFill>
                  <a:srgbClr val="F3F3F3"/>
                </a:solidFill>
              </a:rPr>
              <a:t>mapview</a:t>
            </a:r>
          </a:p>
        </p:txBody>
      </p:sp>
      <p:cxnSp>
        <p:nvCxnSpPr>
          <p:cNvPr id="181" name="Shape 181"/>
          <p:cNvCxnSpPr/>
          <p:nvPr/>
        </p:nvCxnSpPr>
        <p:spPr>
          <a:xfrm>
            <a:off x="2492312" y="4001325"/>
            <a:ext cx="6300" cy="564300"/>
          </a:xfrm>
          <a:prstGeom prst="straightConnector1">
            <a:avLst/>
          </a:prstGeom>
          <a:noFill/>
          <a:ln cap="flat" cmpd="sng" w="9525">
            <a:solidFill>
              <a:schemeClr val="dk2"/>
            </a:solidFill>
            <a:prstDash val="solid"/>
            <a:round/>
            <a:headEnd len="lg" w="lg" type="none"/>
            <a:tailEnd len="lg" w="lg" type="triangle"/>
          </a:ln>
        </p:spPr>
      </p:cxnSp>
      <p:sp>
        <p:nvSpPr>
          <p:cNvPr id="182" name="Shape 182"/>
          <p:cNvSpPr/>
          <p:nvPr/>
        </p:nvSpPr>
        <p:spPr>
          <a:xfrm>
            <a:off x="1311575" y="4565625"/>
            <a:ext cx="2367775" cy="763500"/>
          </a:xfrm>
          <a:prstGeom prst="flowChartProcess">
            <a:avLst/>
          </a:prstGeom>
          <a:solidFill>
            <a:srgbClr val="D9EAD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t>Read counts</a:t>
            </a:r>
          </a:p>
        </p:txBody>
      </p:sp>
      <p:sp>
        <p:nvSpPr>
          <p:cNvPr id="183" name="Shape 183"/>
          <p:cNvSpPr/>
          <p:nvPr/>
        </p:nvSpPr>
        <p:spPr>
          <a:xfrm>
            <a:off x="25" y="0"/>
            <a:ext cx="1094100" cy="6858000"/>
          </a:xfrm>
          <a:prstGeom prst="rect">
            <a:avLst/>
          </a:prstGeom>
          <a:solidFill>
            <a:srgbClr val="F3F3F3"/>
          </a:solidFill>
          <a:ln>
            <a:noFill/>
          </a:ln>
        </p:spPr>
        <p:txBody>
          <a:bodyPr anchorCtr="0" anchor="ctr" bIns="91425" lIns="91425" rIns="91425" tIns="91425">
            <a:noAutofit/>
          </a:bodyPr>
          <a:lstStyle/>
          <a:p>
            <a:pPr lvl="0">
              <a:spcBef>
                <a:spcPts val="0"/>
              </a:spcBef>
              <a:buNone/>
            </a:pPr>
            <a:r>
              <a:t/>
            </a:r>
            <a:endParaRPr/>
          </a:p>
        </p:txBody>
      </p:sp>
      <p:sp>
        <p:nvSpPr>
          <p:cNvPr id="184" name="Shape 184"/>
          <p:cNvSpPr txBox="1"/>
          <p:nvPr/>
        </p:nvSpPr>
        <p:spPr>
          <a:xfrm>
            <a:off x="25" y="15198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Background</a:t>
            </a:r>
          </a:p>
        </p:txBody>
      </p:sp>
      <p:sp>
        <p:nvSpPr>
          <p:cNvPr id="185" name="Shape 185"/>
          <p:cNvSpPr txBox="1"/>
          <p:nvPr/>
        </p:nvSpPr>
        <p:spPr>
          <a:xfrm>
            <a:off x="25" y="20822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Workflow</a:t>
            </a:r>
          </a:p>
        </p:txBody>
      </p:sp>
      <p:sp>
        <p:nvSpPr>
          <p:cNvPr id="186" name="Shape 186"/>
          <p:cNvSpPr txBox="1"/>
          <p:nvPr/>
        </p:nvSpPr>
        <p:spPr>
          <a:xfrm>
            <a:off x="25" y="2644650"/>
            <a:ext cx="1094100" cy="495900"/>
          </a:xfrm>
          <a:prstGeom prst="rect">
            <a:avLst/>
          </a:prstGeom>
          <a:solidFill>
            <a:srgbClr val="A4C2F4"/>
          </a:solidFill>
          <a:ln>
            <a:noFill/>
          </a:ln>
        </p:spPr>
        <p:txBody>
          <a:bodyPr anchorCtr="0" anchor="t" bIns="91425" lIns="91425" rIns="91425" tIns="91425">
            <a:noAutofit/>
          </a:bodyPr>
          <a:lstStyle/>
          <a:p>
            <a:pPr lvl="0" rtl="0">
              <a:spcBef>
                <a:spcPts val="0"/>
              </a:spcBef>
              <a:buNone/>
            </a:pPr>
            <a:r>
              <a:rPr b="1" lang="en" sz="1200"/>
              <a:t>Our Approach</a:t>
            </a:r>
          </a:p>
        </p:txBody>
      </p:sp>
      <p:sp>
        <p:nvSpPr>
          <p:cNvPr id="187" name="Shape 187"/>
          <p:cNvSpPr txBox="1"/>
          <p:nvPr/>
        </p:nvSpPr>
        <p:spPr>
          <a:xfrm>
            <a:off x="25" y="3393100"/>
            <a:ext cx="1094100" cy="5370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Results comparison</a:t>
            </a:r>
          </a:p>
        </p:txBody>
      </p:sp>
      <p:sp>
        <p:nvSpPr>
          <p:cNvPr id="188" name="Shape 188"/>
          <p:cNvSpPr txBox="1"/>
          <p:nvPr/>
        </p:nvSpPr>
        <p:spPr>
          <a:xfrm>
            <a:off x="25" y="4182650"/>
            <a:ext cx="1094100" cy="373500"/>
          </a:xfrm>
          <a:prstGeom prst="rect">
            <a:avLst/>
          </a:prstGeom>
          <a:solidFill>
            <a:srgbClr val="D9D9D9"/>
          </a:solidFill>
          <a:ln>
            <a:noFill/>
          </a:ln>
        </p:spPr>
        <p:txBody>
          <a:bodyPr anchorCtr="0" anchor="t" bIns="91425" lIns="91425" rIns="91425" tIns="91425">
            <a:noAutofit/>
          </a:bodyPr>
          <a:lstStyle/>
          <a:p>
            <a:pPr lvl="0" rtl="0">
              <a:spcBef>
                <a:spcPts val="0"/>
              </a:spcBef>
              <a:buNone/>
            </a:pPr>
            <a:r>
              <a:rPr b="1" lang="en" sz="1200"/>
              <a:t>Conclusion</a:t>
            </a: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